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62" r:id="rId5"/>
    <p:sldId id="258" r:id="rId6"/>
    <p:sldId id="259" r:id="rId7"/>
    <p:sldId id="260" r:id="rId8"/>
    <p:sldId id="263" r:id="rId9"/>
    <p:sldId id="266" r:id="rId10"/>
    <p:sldId id="267" r:id="rId11"/>
    <p:sldId id="264" r:id="rId12"/>
    <p:sldId id="265" r:id="rId13"/>
    <p:sldId id="274" r:id="rId14"/>
    <p:sldId id="268" r:id="rId15"/>
    <p:sldId id="269" r:id="rId16"/>
    <p:sldId id="275" r:id="rId17"/>
    <p:sldId id="276" r:id="rId18"/>
    <p:sldId id="277" r:id="rId19"/>
    <p:sldId id="278" r:id="rId20"/>
    <p:sldId id="279" r:id="rId21"/>
    <p:sldId id="280" r:id="rId22"/>
    <p:sldId id="281" r:id="rId23"/>
    <p:sldId id="285" r:id="rId24"/>
    <p:sldId id="282" r:id="rId25"/>
    <p:sldId id="283" r:id="rId26"/>
    <p:sldId id="284" r:id="rId27"/>
    <p:sldId id="287" r:id="rId28"/>
    <p:sldId id="286" r:id="rId29"/>
    <p:sldId id="26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Fuson" initials="MF" lastIdx="1" clrIdx="0">
    <p:extLst>
      <p:ext uri="{19B8F6BF-5375-455C-9EA6-DF929625EA0E}">
        <p15:presenceInfo xmlns:p15="http://schemas.microsoft.com/office/powerpoint/2012/main" userId="f8e3b1765d7dd96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5" autoAdjust="0"/>
    <p:restoredTop sz="83120" autoAdjust="0"/>
  </p:normalViewPr>
  <p:slideViewPr>
    <p:cSldViewPr snapToGrid="0">
      <p:cViewPr varScale="1">
        <p:scale>
          <a:sx n="65" d="100"/>
          <a:sy n="65" d="100"/>
        </p:scale>
        <p:origin x="84" y="1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65D08-61AD-45EF-AC65-9C35C558449E}" type="datetimeFigureOut">
              <a:rPr lang="en-US" smtClean="0"/>
              <a:t>9/18/2019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CEF7E-5C35-4281-AFB3-6DAE182DCC2A}" type="slidenum">
              <a:rPr lang="en-US" smtClean="0"/>
              <a:t>‹#›</a:t>
            </a:fld>
            <a:endParaRPr lang="en-US"/>
          </a:p>
        </p:txBody>
      </p:sp>
    </p:spTree>
    <p:extLst>
      <p:ext uri="{BB962C8B-B14F-4D97-AF65-F5344CB8AC3E}">
        <p14:creationId xmlns:p14="http://schemas.microsoft.com/office/powerpoint/2010/main" val="2348175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many of your classification structures look like,</a:t>
            </a:r>
          </a:p>
          <a:p>
            <a:endParaRPr lang="en-US" dirty="0"/>
          </a:p>
          <a:p>
            <a:r>
              <a:rPr lang="en-US" dirty="0"/>
              <a:t>Service,</a:t>
            </a:r>
            <a:r>
              <a:rPr lang="en-US" baseline="0" dirty="0"/>
              <a:t> Category, Subcategory.  These are used to represent the Service Catalog in the Portal.</a:t>
            </a:r>
            <a:endParaRPr lang="en-US" dirty="0"/>
          </a:p>
        </p:txBody>
      </p:sp>
      <p:sp>
        <p:nvSpPr>
          <p:cNvPr id="4" name="Slide Number Placeholder 3"/>
          <p:cNvSpPr>
            <a:spLocks noGrp="1"/>
          </p:cNvSpPr>
          <p:nvPr>
            <p:ph type="sldNum" sz="quarter" idx="10"/>
          </p:nvPr>
        </p:nvSpPr>
        <p:spPr/>
        <p:txBody>
          <a:bodyPr/>
          <a:lstStyle/>
          <a:p>
            <a:fld id="{11CCEF7E-5C35-4281-AFB3-6DAE182DCC2A}" type="slidenum">
              <a:rPr lang="en-US" smtClean="0"/>
              <a:t>3</a:t>
            </a:fld>
            <a:endParaRPr lang="en-US"/>
          </a:p>
        </p:txBody>
      </p:sp>
    </p:spTree>
    <p:extLst>
      <p:ext uri="{BB962C8B-B14F-4D97-AF65-F5344CB8AC3E}">
        <p14:creationId xmlns:p14="http://schemas.microsoft.com/office/powerpoint/2010/main" val="4140916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default Action Catalog in the Customer Portal is an A</a:t>
            </a:r>
            <a:r>
              <a:rPr lang="en-US" baseline="0" dirty="0"/>
              <a:t> to Z action catalog</a:t>
            </a:r>
            <a:endParaRPr lang="en-US" dirty="0"/>
          </a:p>
        </p:txBody>
      </p:sp>
      <p:sp>
        <p:nvSpPr>
          <p:cNvPr id="4" name="Slide Number Placeholder 3"/>
          <p:cNvSpPr>
            <a:spLocks noGrp="1"/>
          </p:cNvSpPr>
          <p:nvPr>
            <p:ph type="sldNum" sz="quarter" idx="10"/>
          </p:nvPr>
        </p:nvSpPr>
        <p:spPr/>
        <p:txBody>
          <a:bodyPr/>
          <a:lstStyle/>
          <a:p>
            <a:fld id="{11CCEF7E-5C35-4281-AFB3-6DAE182DCC2A}" type="slidenum">
              <a:rPr lang="en-US" smtClean="0"/>
              <a:t>4</a:t>
            </a:fld>
            <a:endParaRPr lang="en-US"/>
          </a:p>
        </p:txBody>
      </p:sp>
    </p:spTree>
    <p:extLst>
      <p:ext uri="{BB962C8B-B14F-4D97-AF65-F5344CB8AC3E}">
        <p14:creationId xmlns:p14="http://schemas.microsoft.com/office/powerpoint/2010/main" val="4183323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bucketing with some other goodies on the main form.</a:t>
            </a:r>
          </a:p>
        </p:txBody>
      </p:sp>
      <p:sp>
        <p:nvSpPr>
          <p:cNvPr id="4" name="Slide Number Placeholder 3"/>
          <p:cNvSpPr>
            <a:spLocks noGrp="1"/>
          </p:cNvSpPr>
          <p:nvPr>
            <p:ph type="sldNum" sz="quarter" idx="10"/>
          </p:nvPr>
        </p:nvSpPr>
        <p:spPr/>
        <p:txBody>
          <a:bodyPr/>
          <a:lstStyle/>
          <a:p>
            <a:fld id="{11CCEF7E-5C35-4281-AFB3-6DAE182DCC2A}" type="slidenum">
              <a:rPr lang="en-US" smtClean="0"/>
              <a:t>21</a:t>
            </a:fld>
            <a:endParaRPr lang="en-US"/>
          </a:p>
        </p:txBody>
      </p:sp>
    </p:spTree>
    <p:extLst>
      <p:ext uri="{BB962C8B-B14F-4D97-AF65-F5344CB8AC3E}">
        <p14:creationId xmlns:p14="http://schemas.microsoft.com/office/powerpoint/2010/main" val="3716494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bringing up the action catalog directly.</a:t>
            </a:r>
          </a:p>
        </p:txBody>
      </p:sp>
      <p:sp>
        <p:nvSpPr>
          <p:cNvPr id="4" name="Slide Number Placeholder 3"/>
          <p:cNvSpPr>
            <a:spLocks noGrp="1"/>
          </p:cNvSpPr>
          <p:nvPr>
            <p:ph type="sldNum" sz="quarter" idx="10"/>
          </p:nvPr>
        </p:nvSpPr>
        <p:spPr/>
        <p:txBody>
          <a:bodyPr/>
          <a:lstStyle/>
          <a:p>
            <a:fld id="{11CCEF7E-5C35-4281-AFB3-6DAE182DCC2A}" type="slidenum">
              <a:rPr lang="en-US" smtClean="0"/>
              <a:t>22</a:t>
            </a:fld>
            <a:endParaRPr lang="en-US"/>
          </a:p>
        </p:txBody>
      </p:sp>
    </p:spTree>
    <p:extLst>
      <p:ext uri="{BB962C8B-B14F-4D97-AF65-F5344CB8AC3E}">
        <p14:creationId xmlns:p14="http://schemas.microsoft.com/office/powerpoint/2010/main" val="68259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110EB0-D6A6-4D3D-A187-F5DA456813CC}"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1502593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110EB0-D6A6-4D3D-A187-F5DA456813CC}"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1678239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110EB0-D6A6-4D3D-A187-F5DA456813CC}"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2305615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Ref idx="1001">
        <a:schemeClr val="bg1"/>
      </p:bgRef>
    </p:bg>
    <p:spTree>
      <p:nvGrpSpPr>
        <p:cNvPr id="1" name=""/>
        <p:cNvGrpSpPr/>
        <p:nvPr/>
      </p:nvGrpSpPr>
      <p:grpSpPr>
        <a:xfrm>
          <a:off x="0" y="0"/>
          <a:ext cx="0" cy="0"/>
          <a:chOff x="0" y="0"/>
          <a:chExt cx="0" cy="0"/>
        </a:xfrm>
      </p:grpSpPr>
      <p:pic>
        <p:nvPicPr>
          <p:cNvPr id="2" name="Picture 1" descr="interior slide-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12" y="0"/>
            <a:ext cx="12182976" cy="6858000"/>
          </a:xfrm>
          <a:prstGeom prst="rect">
            <a:avLst/>
          </a:prstGeom>
        </p:spPr>
      </p:pic>
      <p:sp>
        <p:nvSpPr>
          <p:cNvPr id="8" name="Text Placeholder 14"/>
          <p:cNvSpPr>
            <a:spLocks noGrp="1"/>
          </p:cNvSpPr>
          <p:nvPr>
            <p:ph type="body" sz="quarter" idx="10" hasCustomPrompt="1"/>
          </p:nvPr>
        </p:nvSpPr>
        <p:spPr>
          <a:xfrm>
            <a:off x="444360" y="376493"/>
            <a:ext cx="11273267" cy="499352"/>
          </a:xfrm>
          <a:prstGeom prst="rect">
            <a:avLst/>
          </a:prstGeom>
        </p:spPr>
        <p:txBody>
          <a:bodyPr vert="horz" lIns="57366" tIns="28685" rIns="57366" bIns="28685"/>
          <a:lstStyle>
            <a:lvl1pPr marL="0" indent="0" algn="l">
              <a:buFontTx/>
              <a:buNone/>
              <a:defRPr sz="3200" b="1" i="0" baseline="0">
                <a:solidFill>
                  <a:srgbClr val="0056B8"/>
                </a:solidFill>
              </a:defRPr>
            </a:lvl1pPr>
          </a:lstStyle>
          <a:p>
            <a:pPr lvl="0"/>
            <a:r>
              <a:rPr lang="en-US" dirty="0"/>
              <a:t>Title Goes Here</a:t>
            </a:r>
          </a:p>
        </p:txBody>
      </p:sp>
      <p:sp>
        <p:nvSpPr>
          <p:cNvPr id="9" name="Content Placeholder 2"/>
          <p:cNvSpPr>
            <a:spLocks noGrp="1"/>
          </p:cNvSpPr>
          <p:nvPr>
            <p:ph idx="1"/>
          </p:nvPr>
        </p:nvSpPr>
        <p:spPr>
          <a:xfrm>
            <a:off x="444360" y="1130578"/>
            <a:ext cx="11273267" cy="4306292"/>
          </a:xfrm>
          <a:prstGeom prst="rect">
            <a:avLst/>
          </a:prstGeom>
        </p:spPr>
        <p:txBody>
          <a:bodyPr lIns="91440"/>
          <a:lstStyle>
            <a:lvl1pPr marL="380990" indent="-380990">
              <a:spcBef>
                <a:spcPts val="224"/>
              </a:spcBef>
              <a:buFont typeface="Arial"/>
              <a:buChar char="•"/>
              <a:defRPr sz="2133">
                <a:solidFill>
                  <a:srgbClr val="898C8D"/>
                </a:solidFill>
              </a:defRPr>
            </a:lvl1pPr>
            <a:lvl2pPr marL="828999" indent="-463284" algn="l">
              <a:spcBef>
                <a:spcPts val="224"/>
              </a:spcBef>
              <a:buClr>
                <a:srgbClr val="898C8D"/>
              </a:buClr>
              <a:buFont typeface="Arial"/>
              <a:buChar char="•"/>
              <a:defRPr sz="1867">
                <a:solidFill>
                  <a:srgbClr val="898C8D"/>
                </a:solidFill>
              </a:defRPr>
            </a:lvl2pPr>
            <a:lvl3pPr>
              <a:spcBef>
                <a:spcPts val="224"/>
              </a:spcBef>
              <a:defRPr sz="2133">
                <a:solidFill>
                  <a:srgbClr val="898C8D"/>
                </a:solidFill>
              </a:defRPr>
            </a:lvl3pPr>
            <a:lvl4pPr>
              <a:spcBef>
                <a:spcPts val="224"/>
              </a:spcBef>
              <a:defRPr sz="1867">
                <a:solidFill>
                  <a:srgbClr val="898C8D"/>
                </a:solidFill>
              </a:defRPr>
            </a:lvl4pPr>
            <a:lvl5pPr>
              <a:spcBef>
                <a:spcPts val="224"/>
              </a:spcBef>
              <a:defRPr sz="1867">
                <a:solidFill>
                  <a:srgbClr val="898C8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CGC 2016 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9161" y="5759247"/>
            <a:ext cx="3055452" cy="1029637"/>
          </a:xfrm>
          <a:prstGeom prst="rect">
            <a:avLst/>
          </a:prstGeom>
        </p:spPr>
      </p:pic>
      <p:sp>
        <p:nvSpPr>
          <p:cNvPr id="14" name="TextBox 13"/>
          <p:cNvSpPr txBox="1"/>
          <p:nvPr userDrawn="1"/>
        </p:nvSpPr>
        <p:spPr>
          <a:xfrm>
            <a:off x="3619350" y="5991315"/>
            <a:ext cx="4225572" cy="387798"/>
          </a:xfrm>
          <a:prstGeom prst="rect">
            <a:avLst/>
          </a:prstGeom>
          <a:noFill/>
        </p:spPr>
        <p:txBody>
          <a:bodyPr wrap="square" rtlCol="0">
            <a:spAutoFit/>
          </a:bodyPr>
          <a:lstStyle/>
          <a:p>
            <a:pPr marL="0" algn="l" defTabSz="609585">
              <a:lnSpc>
                <a:spcPct val="120000"/>
              </a:lnSpc>
              <a:spcBef>
                <a:spcPts val="0"/>
              </a:spcBef>
              <a:spcAft>
                <a:spcPts val="0"/>
              </a:spcAft>
              <a:defRPr/>
            </a:pPr>
            <a:r>
              <a:rPr lang="en-US" sz="1600" dirty="0">
                <a:solidFill>
                  <a:srgbClr val="65AEFF"/>
                </a:solidFill>
              </a:rPr>
              <a:t>www.cherwell.com/conference</a:t>
            </a:r>
            <a:r>
              <a:rPr lang="en-US" sz="1600" b="0" baseline="0" dirty="0">
                <a:solidFill>
                  <a:srgbClr val="65AEFF"/>
                </a:solidFill>
              </a:rPr>
              <a:t>    </a:t>
            </a:r>
            <a:r>
              <a:rPr lang="en-US" sz="1600" b="0" dirty="0">
                <a:solidFill>
                  <a:srgbClr val="65AEFF"/>
                </a:solidFill>
              </a:rPr>
              <a:t>#CGC16</a:t>
            </a:r>
          </a:p>
        </p:txBody>
      </p:sp>
    </p:spTree>
    <p:extLst>
      <p:ext uri="{BB962C8B-B14F-4D97-AF65-F5344CB8AC3E}">
        <p14:creationId xmlns:p14="http://schemas.microsoft.com/office/powerpoint/2010/main" val="4219380072"/>
      </p:ext>
    </p:extLst>
  </p:cSld>
  <p:clrMapOvr>
    <a:overrideClrMapping bg1="lt1" tx1="dk1" bg2="lt2" tx2="dk2" accent1="accent1" accent2="accent2" accent3="accent3" accent4="accent4" accent5="accent5" accent6="accent6" hlink="hlink" folHlink="folHlink"/>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pic>
        <p:nvPicPr>
          <p:cNvPr id="15" name="Picture 14" descr="interior slide-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12" y="0"/>
            <a:ext cx="12182976" cy="6858000"/>
          </a:xfrm>
          <a:prstGeom prst="rect">
            <a:avLst/>
          </a:prstGeom>
        </p:spPr>
      </p:pic>
      <p:pic>
        <p:nvPicPr>
          <p:cNvPr id="16" name="Picture 15" descr="CGC 2016 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9161" y="5759247"/>
            <a:ext cx="3055452" cy="1029637"/>
          </a:xfrm>
          <a:prstGeom prst="rect">
            <a:avLst/>
          </a:prstGeom>
        </p:spPr>
      </p:pic>
      <p:sp>
        <p:nvSpPr>
          <p:cNvPr id="17" name="TextBox 16"/>
          <p:cNvSpPr txBox="1"/>
          <p:nvPr userDrawn="1"/>
        </p:nvSpPr>
        <p:spPr>
          <a:xfrm>
            <a:off x="3619349" y="5991315"/>
            <a:ext cx="4200347" cy="387798"/>
          </a:xfrm>
          <a:prstGeom prst="rect">
            <a:avLst/>
          </a:prstGeom>
          <a:noFill/>
        </p:spPr>
        <p:txBody>
          <a:bodyPr wrap="square" rtlCol="0">
            <a:spAutoFit/>
          </a:bodyPr>
          <a:lstStyle/>
          <a:p>
            <a:pPr marL="0" algn="l" defTabSz="609585">
              <a:lnSpc>
                <a:spcPct val="120000"/>
              </a:lnSpc>
              <a:spcBef>
                <a:spcPts val="0"/>
              </a:spcBef>
              <a:spcAft>
                <a:spcPts val="0"/>
              </a:spcAft>
              <a:defRPr/>
            </a:pPr>
            <a:r>
              <a:rPr lang="en-US" sz="1600" dirty="0">
                <a:solidFill>
                  <a:srgbClr val="65AEFF"/>
                </a:solidFill>
              </a:rPr>
              <a:t>www.cherwell.com/conference</a:t>
            </a:r>
            <a:r>
              <a:rPr lang="en-US" sz="1600" b="0" baseline="0" dirty="0">
                <a:solidFill>
                  <a:srgbClr val="65AEFF"/>
                </a:solidFill>
              </a:rPr>
              <a:t>    </a:t>
            </a:r>
            <a:r>
              <a:rPr lang="en-US" sz="1600" b="0" dirty="0">
                <a:solidFill>
                  <a:srgbClr val="65AEFF"/>
                </a:solidFill>
              </a:rPr>
              <a:t>#CGC16</a:t>
            </a:r>
          </a:p>
        </p:txBody>
      </p:sp>
      <p:sp>
        <p:nvSpPr>
          <p:cNvPr id="7" name="Content Placeholder 2"/>
          <p:cNvSpPr>
            <a:spLocks noGrp="1"/>
          </p:cNvSpPr>
          <p:nvPr>
            <p:ph idx="1"/>
          </p:nvPr>
        </p:nvSpPr>
        <p:spPr>
          <a:xfrm>
            <a:off x="444360" y="1130577"/>
            <a:ext cx="7134224" cy="4324560"/>
          </a:xfrm>
          <a:prstGeom prst="rect">
            <a:avLst/>
          </a:prstGeom>
        </p:spPr>
        <p:txBody>
          <a:bodyPr lIns="91440"/>
          <a:lstStyle>
            <a:lvl1pPr marL="380990" indent="-380990">
              <a:spcBef>
                <a:spcPts val="224"/>
              </a:spcBef>
              <a:buFont typeface="Arial"/>
              <a:buChar char="•"/>
              <a:defRPr sz="2133">
                <a:solidFill>
                  <a:srgbClr val="898C8D"/>
                </a:solidFill>
              </a:defRPr>
            </a:lvl1pPr>
            <a:lvl2pPr marL="828999" indent="-463284" algn="l">
              <a:spcBef>
                <a:spcPts val="224"/>
              </a:spcBef>
              <a:buClr>
                <a:srgbClr val="898C8D"/>
              </a:buClr>
              <a:buFont typeface="Arial"/>
              <a:buChar char="•"/>
              <a:defRPr sz="1867">
                <a:solidFill>
                  <a:srgbClr val="898C8D"/>
                </a:solidFill>
              </a:defRPr>
            </a:lvl2pPr>
            <a:lvl3pPr>
              <a:spcBef>
                <a:spcPts val="224"/>
              </a:spcBef>
              <a:defRPr sz="2133">
                <a:solidFill>
                  <a:srgbClr val="898C8D"/>
                </a:solidFill>
              </a:defRPr>
            </a:lvl3pPr>
            <a:lvl4pPr>
              <a:spcBef>
                <a:spcPts val="224"/>
              </a:spcBef>
              <a:defRPr sz="1867">
                <a:solidFill>
                  <a:srgbClr val="898C8D"/>
                </a:solidFill>
              </a:defRPr>
            </a:lvl4pPr>
            <a:lvl5pPr>
              <a:spcBef>
                <a:spcPts val="224"/>
              </a:spcBef>
              <a:defRPr sz="1867">
                <a:solidFill>
                  <a:srgbClr val="898C8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4"/>
          <p:cNvSpPr>
            <a:spLocks noGrp="1"/>
          </p:cNvSpPr>
          <p:nvPr>
            <p:ph type="body" sz="quarter" idx="13" hasCustomPrompt="1"/>
          </p:nvPr>
        </p:nvSpPr>
        <p:spPr>
          <a:xfrm>
            <a:off x="444360" y="376493"/>
            <a:ext cx="7134224" cy="499352"/>
          </a:xfrm>
          <a:prstGeom prst="rect">
            <a:avLst/>
          </a:prstGeom>
        </p:spPr>
        <p:txBody>
          <a:bodyPr vert="horz" lIns="57366" tIns="28685" rIns="57366" bIns="28685"/>
          <a:lstStyle>
            <a:lvl1pPr marL="0" indent="0" algn="l">
              <a:buFontTx/>
              <a:buNone/>
              <a:defRPr sz="3200" b="1" i="0" baseline="0">
                <a:solidFill>
                  <a:srgbClr val="0056B8"/>
                </a:solidFill>
              </a:defRPr>
            </a:lvl1pPr>
          </a:lstStyle>
          <a:p>
            <a:pPr lvl="0"/>
            <a:r>
              <a:rPr lang="en-US" dirty="0"/>
              <a:t>Title Goes Here</a:t>
            </a:r>
          </a:p>
        </p:txBody>
      </p:sp>
      <p:sp>
        <p:nvSpPr>
          <p:cNvPr id="11" name="Content Placeholder 2"/>
          <p:cNvSpPr>
            <a:spLocks noGrp="1"/>
          </p:cNvSpPr>
          <p:nvPr>
            <p:ph idx="15"/>
          </p:nvPr>
        </p:nvSpPr>
        <p:spPr>
          <a:xfrm>
            <a:off x="7892982" y="376495"/>
            <a:ext cx="3824645" cy="5078643"/>
          </a:xfrm>
          <a:prstGeom prst="rect">
            <a:avLst/>
          </a:prstGeom>
        </p:spPr>
        <p:txBody>
          <a:bodyPr lIns="91440"/>
          <a:lstStyle>
            <a:lvl1pPr marL="380990" indent="-380990">
              <a:spcBef>
                <a:spcPts val="224"/>
              </a:spcBef>
              <a:buFont typeface="Arial"/>
              <a:buChar char="•"/>
              <a:defRPr sz="2133">
                <a:solidFill>
                  <a:srgbClr val="898C8D"/>
                </a:solidFill>
              </a:defRPr>
            </a:lvl1pPr>
            <a:lvl2pPr marL="828999" indent="-463284" algn="l">
              <a:spcBef>
                <a:spcPts val="224"/>
              </a:spcBef>
              <a:buClr>
                <a:srgbClr val="898C8D"/>
              </a:buClr>
              <a:buFont typeface="Arial"/>
              <a:buChar char="•"/>
              <a:defRPr sz="1867">
                <a:solidFill>
                  <a:srgbClr val="898C8D"/>
                </a:solidFill>
              </a:defRPr>
            </a:lvl2pPr>
            <a:lvl3pPr>
              <a:spcBef>
                <a:spcPts val="224"/>
              </a:spcBef>
              <a:defRPr sz="2133">
                <a:solidFill>
                  <a:srgbClr val="898C8D"/>
                </a:solidFill>
              </a:defRPr>
            </a:lvl3pPr>
            <a:lvl4pPr>
              <a:spcBef>
                <a:spcPts val="224"/>
              </a:spcBef>
              <a:defRPr sz="1867">
                <a:solidFill>
                  <a:srgbClr val="898C8D"/>
                </a:solidFill>
              </a:defRPr>
            </a:lvl4pPr>
            <a:lvl5pPr>
              <a:spcBef>
                <a:spcPts val="224"/>
              </a:spcBef>
              <a:defRPr sz="1867">
                <a:solidFill>
                  <a:srgbClr val="898C8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779158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Custom Layout">
    <p:bg>
      <p:bgRef idx="1001">
        <a:schemeClr val="bg1"/>
      </p:bgRef>
    </p:bg>
    <p:spTree>
      <p:nvGrpSpPr>
        <p:cNvPr id="1" name=""/>
        <p:cNvGrpSpPr/>
        <p:nvPr/>
      </p:nvGrpSpPr>
      <p:grpSpPr>
        <a:xfrm>
          <a:off x="0" y="0"/>
          <a:ext cx="0" cy="0"/>
          <a:chOff x="0" y="0"/>
          <a:chExt cx="0" cy="0"/>
        </a:xfrm>
      </p:grpSpPr>
      <p:pic>
        <p:nvPicPr>
          <p:cNvPr id="16" name="Picture 15" descr="interior slide-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12" y="0"/>
            <a:ext cx="12182976" cy="6858000"/>
          </a:xfrm>
          <a:prstGeom prst="rect">
            <a:avLst/>
          </a:prstGeom>
        </p:spPr>
      </p:pic>
      <p:pic>
        <p:nvPicPr>
          <p:cNvPr id="17" name="Picture 16" descr="CGC 2016 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9161" y="5759247"/>
            <a:ext cx="3055452" cy="1029637"/>
          </a:xfrm>
          <a:prstGeom prst="rect">
            <a:avLst/>
          </a:prstGeom>
        </p:spPr>
      </p:pic>
      <p:sp>
        <p:nvSpPr>
          <p:cNvPr id="18" name="TextBox 17"/>
          <p:cNvSpPr txBox="1"/>
          <p:nvPr userDrawn="1"/>
        </p:nvSpPr>
        <p:spPr>
          <a:xfrm>
            <a:off x="3619350" y="5991315"/>
            <a:ext cx="4376921" cy="387798"/>
          </a:xfrm>
          <a:prstGeom prst="rect">
            <a:avLst/>
          </a:prstGeom>
          <a:noFill/>
        </p:spPr>
        <p:txBody>
          <a:bodyPr wrap="square" rtlCol="0">
            <a:spAutoFit/>
          </a:bodyPr>
          <a:lstStyle/>
          <a:p>
            <a:pPr marL="0" algn="l" defTabSz="609585">
              <a:lnSpc>
                <a:spcPct val="120000"/>
              </a:lnSpc>
              <a:spcBef>
                <a:spcPts val="0"/>
              </a:spcBef>
              <a:spcAft>
                <a:spcPts val="0"/>
              </a:spcAft>
              <a:defRPr/>
            </a:pPr>
            <a:r>
              <a:rPr lang="en-US" sz="1600" dirty="0">
                <a:solidFill>
                  <a:srgbClr val="65AEFF"/>
                </a:solidFill>
              </a:rPr>
              <a:t>www.cherwell.com/conference</a:t>
            </a:r>
            <a:r>
              <a:rPr lang="en-US" sz="1600" b="0" baseline="0" dirty="0">
                <a:solidFill>
                  <a:srgbClr val="65AEFF"/>
                </a:solidFill>
              </a:rPr>
              <a:t>    </a:t>
            </a:r>
            <a:r>
              <a:rPr lang="en-US" sz="1600" b="0" dirty="0">
                <a:solidFill>
                  <a:srgbClr val="65AEFF"/>
                </a:solidFill>
              </a:rPr>
              <a:t>#CGC16</a:t>
            </a:r>
          </a:p>
        </p:txBody>
      </p:sp>
      <p:sp>
        <p:nvSpPr>
          <p:cNvPr id="11" name="Content Placeholder 2"/>
          <p:cNvSpPr>
            <a:spLocks noGrp="1"/>
          </p:cNvSpPr>
          <p:nvPr>
            <p:ph idx="1"/>
          </p:nvPr>
        </p:nvSpPr>
        <p:spPr>
          <a:xfrm>
            <a:off x="4583403" y="1130579"/>
            <a:ext cx="7134224" cy="4306291"/>
          </a:xfrm>
          <a:prstGeom prst="rect">
            <a:avLst/>
          </a:prstGeom>
        </p:spPr>
        <p:txBody>
          <a:bodyPr lIns="91440"/>
          <a:lstStyle>
            <a:lvl1pPr marL="380990" indent="-380990">
              <a:spcBef>
                <a:spcPts val="224"/>
              </a:spcBef>
              <a:buFont typeface="Arial"/>
              <a:buChar char="•"/>
              <a:defRPr sz="2133">
                <a:solidFill>
                  <a:srgbClr val="898C8D"/>
                </a:solidFill>
              </a:defRPr>
            </a:lvl1pPr>
            <a:lvl2pPr marL="828999" indent="-463284" algn="l">
              <a:spcBef>
                <a:spcPts val="224"/>
              </a:spcBef>
              <a:buClr>
                <a:srgbClr val="898C8D"/>
              </a:buClr>
              <a:buFont typeface="Arial"/>
              <a:buChar char="•"/>
              <a:defRPr sz="1867">
                <a:solidFill>
                  <a:srgbClr val="898C8D"/>
                </a:solidFill>
              </a:defRPr>
            </a:lvl2pPr>
            <a:lvl3pPr>
              <a:spcBef>
                <a:spcPts val="224"/>
              </a:spcBef>
              <a:defRPr sz="2133">
                <a:solidFill>
                  <a:srgbClr val="898C8D"/>
                </a:solidFill>
              </a:defRPr>
            </a:lvl3pPr>
            <a:lvl4pPr>
              <a:spcBef>
                <a:spcPts val="224"/>
              </a:spcBef>
              <a:defRPr sz="1867">
                <a:solidFill>
                  <a:srgbClr val="898C8D"/>
                </a:solidFill>
              </a:defRPr>
            </a:lvl4pPr>
            <a:lvl5pPr>
              <a:spcBef>
                <a:spcPts val="224"/>
              </a:spcBef>
              <a:defRPr sz="1867">
                <a:solidFill>
                  <a:srgbClr val="898C8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4"/>
          <p:cNvSpPr>
            <a:spLocks noGrp="1"/>
          </p:cNvSpPr>
          <p:nvPr>
            <p:ph type="body" sz="quarter" idx="13" hasCustomPrompt="1"/>
          </p:nvPr>
        </p:nvSpPr>
        <p:spPr>
          <a:xfrm>
            <a:off x="4583403" y="376493"/>
            <a:ext cx="7134224" cy="499352"/>
          </a:xfrm>
          <a:prstGeom prst="rect">
            <a:avLst/>
          </a:prstGeom>
        </p:spPr>
        <p:txBody>
          <a:bodyPr vert="horz" lIns="57366" tIns="28685" rIns="57366" bIns="28685"/>
          <a:lstStyle>
            <a:lvl1pPr marL="0" indent="0" algn="l">
              <a:buFontTx/>
              <a:buNone/>
              <a:defRPr sz="3200" b="1" i="0" baseline="0">
                <a:solidFill>
                  <a:srgbClr val="0056B8"/>
                </a:solidFill>
              </a:defRPr>
            </a:lvl1pPr>
          </a:lstStyle>
          <a:p>
            <a:pPr lvl="0"/>
            <a:r>
              <a:rPr lang="en-US" dirty="0"/>
              <a:t>Title Goes Here</a:t>
            </a:r>
          </a:p>
        </p:txBody>
      </p:sp>
      <p:sp>
        <p:nvSpPr>
          <p:cNvPr id="15" name="Content Placeholder 2"/>
          <p:cNvSpPr>
            <a:spLocks noGrp="1"/>
          </p:cNvSpPr>
          <p:nvPr>
            <p:ph idx="14"/>
          </p:nvPr>
        </p:nvSpPr>
        <p:spPr>
          <a:xfrm>
            <a:off x="444360" y="376494"/>
            <a:ext cx="3824645" cy="5060375"/>
          </a:xfrm>
          <a:prstGeom prst="rect">
            <a:avLst/>
          </a:prstGeom>
        </p:spPr>
        <p:txBody>
          <a:bodyPr lIns="91440"/>
          <a:lstStyle>
            <a:lvl1pPr marL="380990" indent="-380990">
              <a:spcBef>
                <a:spcPts val="224"/>
              </a:spcBef>
              <a:buFont typeface="Arial"/>
              <a:buChar char="•"/>
              <a:defRPr sz="2133">
                <a:solidFill>
                  <a:srgbClr val="898C8D"/>
                </a:solidFill>
              </a:defRPr>
            </a:lvl1pPr>
            <a:lvl2pPr marL="828999" indent="-463284" algn="l">
              <a:spcBef>
                <a:spcPts val="224"/>
              </a:spcBef>
              <a:buClr>
                <a:srgbClr val="898C8D"/>
              </a:buClr>
              <a:buFont typeface="Arial"/>
              <a:buChar char="•"/>
              <a:defRPr sz="1867">
                <a:solidFill>
                  <a:srgbClr val="898C8D"/>
                </a:solidFill>
              </a:defRPr>
            </a:lvl2pPr>
            <a:lvl3pPr>
              <a:spcBef>
                <a:spcPts val="224"/>
              </a:spcBef>
              <a:defRPr sz="2133">
                <a:solidFill>
                  <a:srgbClr val="898C8D"/>
                </a:solidFill>
              </a:defRPr>
            </a:lvl3pPr>
            <a:lvl4pPr>
              <a:spcBef>
                <a:spcPts val="224"/>
              </a:spcBef>
              <a:defRPr sz="1867">
                <a:solidFill>
                  <a:srgbClr val="898C8D"/>
                </a:solidFill>
              </a:defRPr>
            </a:lvl4pPr>
            <a:lvl5pPr>
              <a:spcBef>
                <a:spcPts val="224"/>
              </a:spcBef>
              <a:defRPr sz="1867">
                <a:solidFill>
                  <a:srgbClr val="898C8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1900046"/>
      </p:ext>
    </p:extLst>
  </p:cSld>
  <p:clrMapOvr>
    <a:overrideClrMapping bg1="lt1" tx1="dk1" bg2="lt2" tx2="dk2" accent1="accent1" accent2="accent2" accent3="accent3" accent4="accent4" accent5="accent5" accent6="accent6" hlink="hlink" folHlink="folHlink"/>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0_Custom Layout">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1" y="0"/>
            <a:ext cx="12180820" cy="6856787"/>
          </a:xfrm>
          <a:prstGeom prst="rect">
            <a:avLst/>
          </a:prstGeom>
        </p:spPr>
      </p:pic>
      <p:sp>
        <p:nvSpPr>
          <p:cNvPr id="10" name="TextBox 9"/>
          <p:cNvSpPr txBox="1"/>
          <p:nvPr userDrawn="1"/>
        </p:nvSpPr>
        <p:spPr>
          <a:xfrm>
            <a:off x="739458" y="3240006"/>
            <a:ext cx="10713085" cy="781881"/>
          </a:xfrm>
          <a:prstGeom prst="rect">
            <a:avLst/>
          </a:prstGeom>
          <a:noFill/>
        </p:spPr>
        <p:txBody>
          <a:bodyPr wrap="square" rtlCol="0">
            <a:spAutoFit/>
          </a:bodyPr>
          <a:lstStyle/>
          <a:p>
            <a:pPr marL="0" algn="ctr" defTabSz="609585">
              <a:lnSpc>
                <a:spcPct val="120000"/>
              </a:lnSpc>
              <a:spcBef>
                <a:spcPts val="0"/>
              </a:spcBef>
              <a:spcAft>
                <a:spcPts val="0"/>
              </a:spcAft>
              <a:defRPr/>
            </a:pPr>
            <a:r>
              <a:rPr lang="en-US" sz="1867" dirty="0">
                <a:solidFill>
                  <a:srgbClr val="65AEFF"/>
                </a:solidFill>
              </a:rPr>
              <a:t>www.cherwell.com/conference</a:t>
            </a:r>
            <a:r>
              <a:rPr lang="en-US" sz="1867" baseline="0" dirty="0">
                <a:solidFill>
                  <a:srgbClr val="65AEFF"/>
                </a:solidFill>
              </a:rPr>
              <a:t> </a:t>
            </a:r>
            <a:br>
              <a:rPr lang="en-US" sz="1867" baseline="0" dirty="0">
                <a:solidFill>
                  <a:srgbClr val="65AEFF"/>
                </a:solidFill>
              </a:rPr>
            </a:br>
            <a:r>
              <a:rPr lang="en-US" sz="1867" dirty="0">
                <a:solidFill>
                  <a:srgbClr val="65AEFF"/>
                </a:solidFill>
              </a:rPr>
              <a:t>#CGC16</a:t>
            </a:r>
          </a:p>
        </p:txBody>
      </p:sp>
      <p:pic>
        <p:nvPicPr>
          <p:cNvPr id="13" name="Picture 12" descr="CGC 2016 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0053" y="464585"/>
            <a:ext cx="5299720" cy="1785920"/>
          </a:xfrm>
          <a:prstGeom prst="rect">
            <a:avLst/>
          </a:prstGeom>
        </p:spPr>
      </p:pic>
      <p:sp>
        <p:nvSpPr>
          <p:cNvPr id="14" name="TextBox 13"/>
          <p:cNvSpPr txBox="1"/>
          <p:nvPr userDrawn="1"/>
        </p:nvSpPr>
        <p:spPr>
          <a:xfrm>
            <a:off x="3624161" y="2350131"/>
            <a:ext cx="4943681" cy="9163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7733" tIns="67733" rIns="67733" bIns="67733" numCol="1" spcCol="38100" rtlCol="0" anchor="ctr">
            <a:spAutoFit/>
          </a:bodyPr>
          <a:lstStyle/>
          <a:p>
            <a:pPr marL="0" marR="0" indent="0" algn="ctr" defTabSz="778914" rtl="0" fontAlgn="auto" latinLnBrk="1" hangingPunct="0">
              <a:lnSpc>
                <a:spcPct val="100000"/>
              </a:lnSpc>
              <a:spcBef>
                <a:spcPts val="0"/>
              </a:spcBef>
              <a:spcAft>
                <a:spcPts val="0"/>
              </a:spcAft>
              <a:buClrTx/>
              <a:buSzTx/>
              <a:buFontTx/>
              <a:buNone/>
              <a:tabLst/>
            </a:pPr>
            <a:r>
              <a:rPr lang="en-US" sz="2533" i="1" dirty="0">
                <a:solidFill>
                  <a:srgbClr val="65AEFF"/>
                </a:solidFill>
                <a:latin typeface="+mn-lt"/>
                <a:ea typeface="+mn-ea"/>
                <a:cs typeface="+mn-cs"/>
                <a:sym typeface="Helvetica Light"/>
              </a:rPr>
              <a:t>Thank you for attending this session.</a:t>
            </a:r>
            <a:br>
              <a:rPr lang="en-US" sz="2533" i="1" dirty="0">
                <a:solidFill>
                  <a:srgbClr val="65AEFF"/>
                </a:solidFill>
                <a:latin typeface="+mn-lt"/>
                <a:ea typeface="+mn-ea"/>
                <a:cs typeface="+mn-cs"/>
                <a:sym typeface="Helvetica Light"/>
              </a:rPr>
            </a:br>
            <a:r>
              <a:rPr lang="en-US" sz="2533" i="1" dirty="0">
                <a:solidFill>
                  <a:srgbClr val="65AEFF"/>
                </a:solidFill>
                <a:latin typeface="+mn-lt"/>
                <a:ea typeface="+mn-ea"/>
                <a:cs typeface="+mn-cs"/>
                <a:sym typeface="Helvetica Light"/>
              </a:rPr>
              <a:t>Please fill out an evaluation form.</a:t>
            </a:r>
            <a:endParaRPr kumimoji="0" lang="en-US" sz="2533" b="0" i="0" u="none" strike="noStrike" cap="none" spc="0" normalizeH="0" baseline="0" dirty="0">
              <a:ln>
                <a:noFill/>
              </a:ln>
              <a:solidFill>
                <a:srgbClr val="65AEFF"/>
              </a:solidFill>
              <a:effectLst/>
              <a:uFillTx/>
              <a:latin typeface="+mn-lt"/>
              <a:ea typeface="+mn-ea"/>
              <a:cs typeface="+mn-cs"/>
              <a:sym typeface="Helvetica Light"/>
            </a:endParaRPr>
          </a:p>
        </p:txBody>
      </p:sp>
    </p:spTree>
    <p:extLst>
      <p:ext uri="{BB962C8B-B14F-4D97-AF65-F5344CB8AC3E}">
        <p14:creationId xmlns:p14="http://schemas.microsoft.com/office/powerpoint/2010/main" val="3511792540"/>
      </p:ext>
    </p:extLst>
  </p:cSld>
  <p:clrMapOvr>
    <a:overrideClrMapping bg1="lt1" tx1="dk1" bg2="lt2" tx2="dk2" accent1="accent1" accent2="accent2" accent3="accent3" accent4="accent4" accent5="accent5" accent6="accent6" hlink="hlink" folHlink="folHlink"/>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Custom Layout">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1" y="0"/>
            <a:ext cx="12180820" cy="6856787"/>
          </a:xfrm>
          <a:prstGeom prst="rect">
            <a:avLst/>
          </a:prstGeom>
        </p:spPr>
      </p:pic>
      <p:sp>
        <p:nvSpPr>
          <p:cNvPr id="10" name="Text Placeholder 14"/>
          <p:cNvSpPr>
            <a:spLocks noGrp="1"/>
          </p:cNvSpPr>
          <p:nvPr>
            <p:ph type="body" sz="quarter" idx="10" hasCustomPrompt="1"/>
          </p:nvPr>
        </p:nvSpPr>
        <p:spPr>
          <a:xfrm>
            <a:off x="747247" y="3423246"/>
            <a:ext cx="10705296" cy="516117"/>
          </a:xfrm>
          <a:prstGeom prst="rect">
            <a:avLst/>
          </a:prstGeom>
          <a:noFill/>
          <a:ln>
            <a:noFill/>
          </a:ln>
        </p:spPr>
        <p:txBody>
          <a:bodyPr vert="horz" lIns="57366" tIns="28685" rIns="57366" bIns="28685"/>
          <a:lstStyle>
            <a:lvl1pPr marL="0" indent="0" algn="ctr">
              <a:buFontTx/>
              <a:buNone/>
              <a:defRPr sz="2533" b="0" i="0" baseline="0">
                <a:solidFill>
                  <a:srgbClr val="5DB6E5"/>
                </a:solidFill>
              </a:defRPr>
            </a:lvl1pPr>
          </a:lstStyle>
          <a:p>
            <a:pPr lvl="0"/>
            <a:r>
              <a:rPr lang="en-US" dirty="0"/>
              <a:t>Topic Title</a:t>
            </a:r>
          </a:p>
        </p:txBody>
      </p:sp>
      <p:sp>
        <p:nvSpPr>
          <p:cNvPr id="11" name="Text Placeholder 16"/>
          <p:cNvSpPr>
            <a:spLocks noGrp="1"/>
          </p:cNvSpPr>
          <p:nvPr>
            <p:ph type="body" sz="quarter" idx="11" hasCustomPrompt="1"/>
          </p:nvPr>
        </p:nvSpPr>
        <p:spPr>
          <a:xfrm>
            <a:off x="747247" y="3881770"/>
            <a:ext cx="10705296" cy="355084"/>
          </a:xfrm>
          <a:prstGeom prst="rect">
            <a:avLst/>
          </a:prstGeom>
          <a:noFill/>
          <a:ln>
            <a:noFill/>
          </a:ln>
        </p:spPr>
        <p:txBody>
          <a:bodyPr vert="horz" lIns="57366" tIns="28685" rIns="57366" bIns="28685"/>
          <a:lstStyle>
            <a:lvl1pPr marL="0" indent="0" algn="ctr">
              <a:buFontTx/>
              <a:buNone/>
              <a:defRPr sz="1867" baseline="0">
                <a:solidFill>
                  <a:srgbClr val="5DB6E5"/>
                </a:solidFill>
              </a:defRPr>
            </a:lvl1pPr>
          </a:lstStyle>
          <a:p>
            <a:pPr lvl="0"/>
            <a:r>
              <a:rPr lang="en-US" dirty="0"/>
              <a:t>First and Last Name</a:t>
            </a:r>
          </a:p>
        </p:txBody>
      </p:sp>
      <p:sp>
        <p:nvSpPr>
          <p:cNvPr id="7" name="Text Placeholder 16"/>
          <p:cNvSpPr>
            <a:spLocks noGrp="1"/>
          </p:cNvSpPr>
          <p:nvPr>
            <p:ph type="body" sz="quarter" idx="12" hasCustomPrompt="1"/>
          </p:nvPr>
        </p:nvSpPr>
        <p:spPr>
          <a:xfrm>
            <a:off x="747247" y="4270725"/>
            <a:ext cx="10705296" cy="355084"/>
          </a:xfrm>
          <a:prstGeom prst="rect">
            <a:avLst/>
          </a:prstGeom>
          <a:noFill/>
          <a:ln>
            <a:noFill/>
          </a:ln>
        </p:spPr>
        <p:txBody>
          <a:bodyPr vert="horz" lIns="57366" tIns="28685" rIns="57366" bIns="28685"/>
          <a:lstStyle>
            <a:lvl1pPr marL="0" indent="0" algn="ctr">
              <a:buFontTx/>
              <a:buNone/>
              <a:defRPr sz="1600" baseline="0">
                <a:solidFill>
                  <a:srgbClr val="5DB6E5"/>
                </a:solidFill>
              </a:defRPr>
            </a:lvl1pPr>
          </a:lstStyle>
          <a:p>
            <a:pPr lvl="0"/>
            <a:r>
              <a:rPr lang="en-US" dirty="0"/>
              <a:t>Job Title, Company Name</a:t>
            </a:r>
          </a:p>
        </p:txBody>
      </p:sp>
      <p:pic>
        <p:nvPicPr>
          <p:cNvPr id="4" name="Picture 3" descr="CGC 2016 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0053" y="434701"/>
            <a:ext cx="5299720" cy="1785920"/>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05795" y="2440421"/>
            <a:ext cx="980412" cy="914400"/>
          </a:xfrm>
          <a:prstGeom prst="rect">
            <a:avLst/>
          </a:prstGeom>
        </p:spPr>
      </p:pic>
    </p:spTree>
    <p:extLst>
      <p:ext uri="{BB962C8B-B14F-4D97-AF65-F5344CB8AC3E}">
        <p14:creationId xmlns:p14="http://schemas.microsoft.com/office/powerpoint/2010/main" val="333192749"/>
      </p:ext>
    </p:extLst>
  </p:cSld>
  <p:clrMapOvr>
    <a:overrideClrMapping bg1="lt1" tx1="dk1" bg2="lt2" tx2="dk2" accent1="accent1" accent2="accent2" accent3="accent3" accent4="accent4" accent5="accent5" accent6="accent6" hlink="hlink" folHlink="folHlink"/>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110EB0-D6A6-4D3D-A187-F5DA456813CC}"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105313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110EB0-D6A6-4D3D-A187-F5DA456813CC}"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33732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110EB0-D6A6-4D3D-A187-F5DA456813CC}"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2572981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110EB0-D6A6-4D3D-A187-F5DA456813CC}" type="datetimeFigureOut">
              <a:rPr lang="en-US" smtClean="0"/>
              <a:t>9/18/2019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273769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110EB0-D6A6-4D3D-A187-F5DA456813CC}" type="datetimeFigureOut">
              <a:rPr lang="en-US" smtClean="0"/>
              <a:t>9/18/2019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3271066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110EB0-D6A6-4D3D-A187-F5DA456813CC}" type="datetimeFigureOut">
              <a:rPr lang="en-US" smtClean="0"/>
              <a:t>9/18/2019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3372606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110EB0-D6A6-4D3D-A187-F5DA456813CC}"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1436974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110EB0-D6A6-4D3D-A187-F5DA456813CC}"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192827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110EB0-D6A6-4D3D-A187-F5DA456813CC}" type="datetimeFigureOut">
              <a:rPr lang="en-US" smtClean="0"/>
              <a:t>9/18/2019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BA4C3-A530-4C89-B80F-AB12EF08AD13}" type="slidenum">
              <a:rPr lang="en-US" smtClean="0"/>
              <a:t>‹#›</a:t>
            </a:fld>
            <a:endParaRPr lang="en-US"/>
          </a:p>
        </p:txBody>
      </p:sp>
    </p:spTree>
    <p:extLst>
      <p:ext uri="{BB962C8B-B14F-4D97-AF65-F5344CB8AC3E}">
        <p14:creationId xmlns:p14="http://schemas.microsoft.com/office/powerpoint/2010/main" val="325941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Cherwell Portal and the Service Catalog</a:t>
            </a:r>
          </a:p>
        </p:txBody>
      </p:sp>
      <p:sp>
        <p:nvSpPr>
          <p:cNvPr id="3" name="Text Placeholder 2"/>
          <p:cNvSpPr>
            <a:spLocks noGrp="1"/>
          </p:cNvSpPr>
          <p:nvPr>
            <p:ph type="body" sz="quarter" idx="11"/>
          </p:nvPr>
        </p:nvSpPr>
        <p:spPr/>
        <p:txBody>
          <a:bodyPr/>
          <a:lstStyle/>
          <a:p>
            <a:r>
              <a:rPr lang="en-US" dirty="0"/>
              <a:t>Mike Fuson</a:t>
            </a:r>
          </a:p>
        </p:txBody>
      </p:sp>
      <p:sp>
        <p:nvSpPr>
          <p:cNvPr id="4" name="Text Placeholder 3"/>
          <p:cNvSpPr>
            <a:spLocks noGrp="1"/>
          </p:cNvSpPr>
          <p:nvPr>
            <p:ph type="body" sz="quarter" idx="12"/>
          </p:nvPr>
        </p:nvSpPr>
        <p:spPr/>
        <p:txBody>
          <a:bodyPr/>
          <a:lstStyle/>
          <a:p>
            <a:r>
              <a:rPr lang="en-US" dirty="0"/>
              <a:t>Solutions Architect, Consultant and Owner – Excalibur Data Systems</a:t>
            </a:r>
          </a:p>
          <a:p>
            <a:endParaRPr lang="en-US" dirty="0"/>
          </a:p>
        </p:txBody>
      </p:sp>
    </p:spTree>
    <p:extLst>
      <p:ext uri="{BB962C8B-B14F-4D97-AF65-F5344CB8AC3E}">
        <p14:creationId xmlns:p14="http://schemas.microsoft.com/office/powerpoint/2010/main" val="318359168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78691" y="376493"/>
            <a:ext cx="11338936" cy="499352"/>
          </a:xfrm>
        </p:spPr>
        <p:txBody>
          <a:bodyPr/>
          <a:lstStyle/>
          <a:p>
            <a:pPr algn="ctr"/>
            <a:r>
              <a:rPr lang="en-US" dirty="0"/>
              <a:t>A-Z Service Catalog Still Works</a:t>
            </a:r>
          </a:p>
        </p:txBody>
      </p:sp>
      <p:pic>
        <p:nvPicPr>
          <p:cNvPr id="4" name="Picture 3"/>
          <p:cNvPicPr>
            <a:picLocks noChangeAspect="1"/>
          </p:cNvPicPr>
          <p:nvPr/>
        </p:nvPicPr>
        <p:blipFill>
          <a:blip r:embed="rId2"/>
          <a:stretch>
            <a:fillRect/>
          </a:stretch>
        </p:blipFill>
        <p:spPr>
          <a:xfrm>
            <a:off x="1387359" y="875845"/>
            <a:ext cx="9040496" cy="4679089"/>
          </a:xfrm>
          <a:prstGeom prst="rect">
            <a:avLst/>
          </a:prstGeom>
        </p:spPr>
      </p:pic>
    </p:spTree>
    <p:extLst>
      <p:ext uri="{BB962C8B-B14F-4D97-AF65-F5344CB8AC3E}">
        <p14:creationId xmlns:p14="http://schemas.microsoft.com/office/powerpoint/2010/main" val="287192759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4109" y="1130579"/>
            <a:ext cx="11283518" cy="4306291"/>
          </a:xfrm>
        </p:spPr>
        <p:txBody>
          <a:bodyPr/>
          <a:lstStyle/>
          <a:p>
            <a:r>
              <a:rPr lang="en-US" sz="2400" dirty="0"/>
              <a:t>Changes to the Service, Category and Subcategory Tables</a:t>
            </a:r>
          </a:p>
          <a:p>
            <a:pPr lvl="1"/>
            <a:r>
              <a:rPr lang="en-US" sz="2000" dirty="0"/>
              <a:t>Add Portal Lookup Fields</a:t>
            </a:r>
          </a:p>
          <a:p>
            <a:r>
              <a:rPr lang="en-US" sz="2400" dirty="0"/>
              <a:t>Adjust Action Catalogs to look at the new values</a:t>
            </a:r>
          </a:p>
          <a:p>
            <a:r>
              <a:rPr lang="en-US" sz="2400" dirty="0"/>
              <a:t>Create Unique Action Catalogs for each of our “buckets”</a:t>
            </a:r>
          </a:p>
          <a:p>
            <a:r>
              <a:rPr lang="en-US" sz="2400" dirty="0"/>
              <a:t>Added these values to be auto populated when the action is run</a:t>
            </a:r>
          </a:p>
          <a:p>
            <a:r>
              <a:rPr lang="en-US" sz="2400" dirty="0"/>
              <a:t>Adjust Incident Portal View to Display these New Values</a:t>
            </a:r>
          </a:p>
          <a:p>
            <a:endParaRPr lang="en-US" sz="2400" dirty="0"/>
          </a:p>
          <a:p>
            <a:pPr marL="0" indent="0">
              <a:buNone/>
            </a:pPr>
            <a:endParaRPr lang="en-US" sz="2400" dirty="0"/>
          </a:p>
          <a:p>
            <a:endParaRPr lang="en-US" dirty="0"/>
          </a:p>
          <a:p>
            <a:pPr marL="0" indent="0" algn="ctr">
              <a:buNone/>
            </a:pPr>
            <a:r>
              <a:rPr lang="en-US" sz="2800" b="1" dirty="0"/>
              <a:t>Let’s take a look</a:t>
            </a:r>
          </a:p>
        </p:txBody>
      </p:sp>
      <p:sp>
        <p:nvSpPr>
          <p:cNvPr id="3" name="Text Placeholder 2"/>
          <p:cNvSpPr>
            <a:spLocks noGrp="1"/>
          </p:cNvSpPr>
          <p:nvPr>
            <p:ph type="body" sz="quarter" idx="13"/>
          </p:nvPr>
        </p:nvSpPr>
        <p:spPr>
          <a:xfrm>
            <a:off x="434109" y="376493"/>
            <a:ext cx="11283518" cy="499352"/>
          </a:xfrm>
        </p:spPr>
        <p:txBody>
          <a:bodyPr/>
          <a:lstStyle/>
          <a:p>
            <a:pPr algn="ctr"/>
            <a:r>
              <a:rPr lang="en-US" dirty="0"/>
              <a:t>How Did We Do That?</a:t>
            </a:r>
          </a:p>
        </p:txBody>
      </p:sp>
    </p:spTree>
    <p:extLst>
      <p:ext uri="{BB962C8B-B14F-4D97-AF65-F5344CB8AC3E}">
        <p14:creationId xmlns:p14="http://schemas.microsoft.com/office/powerpoint/2010/main" val="22121500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23273" y="376493"/>
            <a:ext cx="11394354" cy="499352"/>
          </a:xfrm>
        </p:spPr>
        <p:txBody>
          <a:bodyPr/>
          <a:lstStyle/>
          <a:p>
            <a:pPr algn="ctr"/>
            <a:r>
              <a:rPr lang="en-US" dirty="0"/>
              <a:t>Adapt Service Object</a:t>
            </a:r>
          </a:p>
        </p:txBody>
      </p:sp>
      <p:pic>
        <p:nvPicPr>
          <p:cNvPr id="5" name="Picture 4"/>
          <p:cNvPicPr>
            <a:picLocks noChangeAspect="1"/>
          </p:cNvPicPr>
          <p:nvPr/>
        </p:nvPicPr>
        <p:blipFill>
          <a:blip r:embed="rId2"/>
          <a:stretch>
            <a:fillRect/>
          </a:stretch>
        </p:blipFill>
        <p:spPr>
          <a:xfrm>
            <a:off x="1696900" y="875845"/>
            <a:ext cx="8647100" cy="4568808"/>
          </a:xfrm>
          <a:prstGeom prst="rect">
            <a:avLst/>
          </a:prstGeom>
        </p:spPr>
      </p:pic>
      <p:sp>
        <p:nvSpPr>
          <p:cNvPr id="8" name="Rectangle 7"/>
          <p:cNvSpPr/>
          <p:nvPr/>
        </p:nvSpPr>
        <p:spPr>
          <a:xfrm>
            <a:off x="3953164" y="1921164"/>
            <a:ext cx="2733963" cy="332509"/>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p:cNvSpPr/>
          <p:nvPr/>
        </p:nvSpPr>
        <p:spPr>
          <a:xfrm>
            <a:off x="3953164" y="2836976"/>
            <a:ext cx="2826327" cy="719024"/>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442557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23273" y="376493"/>
            <a:ext cx="11394354" cy="499352"/>
          </a:xfrm>
        </p:spPr>
        <p:txBody>
          <a:bodyPr/>
          <a:lstStyle/>
          <a:p>
            <a:pPr algn="ctr"/>
            <a:r>
              <a:rPr lang="en-US" dirty="0"/>
              <a:t>Adapt Incident Category Object</a:t>
            </a:r>
          </a:p>
        </p:txBody>
      </p:sp>
      <p:pic>
        <p:nvPicPr>
          <p:cNvPr id="2" name="Picture 1"/>
          <p:cNvPicPr>
            <a:picLocks noChangeAspect="1"/>
          </p:cNvPicPr>
          <p:nvPr/>
        </p:nvPicPr>
        <p:blipFill>
          <a:blip r:embed="rId2"/>
          <a:stretch>
            <a:fillRect/>
          </a:stretch>
        </p:blipFill>
        <p:spPr>
          <a:xfrm>
            <a:off x="2006164" y="1079829"/>
            <a:ext cx="8028571" cy="2961905"/>
          </a:xfrm>
          <a:prstGeom prst="rect">
            <a:avLst/>
          </a:prstGeom>
        </p:spPr>
      </p:pic>
      <p:sp>
        <p:nvSpPr>
          <p:cNvPr id="4" name="Rectangle 3"/>
          <p:cNvSpPr/>
          <p:nvPr/>
        </p:nvSpPr>
        <p:spPr>
          <a:xfrm>
            <a:off x="5735782" y="1487055"/>
            <a:ext cx="3703782" cy="424872"/>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Rectangle 4"/>
          <p:cNvSpPr/>
          <p:nvPr/>
        </p:nvSpPr>
        <p:spPr>
          <a:xfrm>
            <a:off x="5735782" y="1939635"/>
            <a:ext cx="3703782" cy="424872"/>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794943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23273" y="376493"/>
            <a:ext cx="11394354" cy="499352"/>
          </a:xfrm>
        </p:spPr>
        <p:txBody>
          <a:bodyPr/>
          <a:lstStyle/>
          <a:p>
            <a:pPr algn="ctr"/>
            <a:r>
              <a:rPr lang="en-US" dirty="0"/>
              <a:t>Adapt Incident Subcategory Object</a:t>
            </a:r>
          </a:p>
        </p:txBody>
      </p:sp>
      <p:pic>
        <p:nvPicPr>
          <p:cNvPr id="2" name="Picture 1"/>
          <p:cNvPicPr>
            <a:picLocks noChangeAspect="1"/>
          </p:cNvPicPr>
          <p:nvPr/>
        </p:nvPicPr>
        <p:blipFill>
          <a:blip r:embed="rId2"/>
          <a:stretch>
            <a:fillRect/>
          </a:stretch>
        </p:blipFill>
        <p:spPr>
          <a:xfrm>
            <a:off x="206164" y="1046093"/>
            <a:ext cx="11628571" cy="3514286"/>
          </a:xfrm>
          <a:prstGeom prst="rect">
            <a:avLst/>
          </a:prstGeom>
        </p:spPr>
      </p:pic>
      <p:sp>
        <p:nvSpPr>
          <p:cNvPr id="4" name="Rectangle 3"/>
          <p:cNvSpPr/>
          <p:nvPr/>
        </p:nvSpPr>
        <p:spPr>
          <a:xfrm>
            <a:off x="3833091" y="1394691"/>
            <a:ext cx="3768436" cy="535709"/>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Rectangle 4"/>
          <p:cNvSpPr/>
          <p:nvPr/>
        </p:nvSpPr>
        <p:spPr>
          <a:xfrm>
            <a:off x="3833091" y="2098337"/>
            <a:ext cx="3768436" cy="432425"/>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ectangle 5"/>
          <p:cNvSpPr/>
          <p:nvPr/>
        </p:nvSpPr>
        <p:spPr>
          <a:xfrm>
            <a:off x="3833091" y="2578631"/>
            <a:ext cx="3768436" cy="46937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p:cNvSpPr/>
          <p:nvPr/>
        </p:nvSpPr>
        <p:spPr>
          <a:xfrm>
            <a:off x="7684655" y="2909454"/>
            <a:ext cx="2733963" cy="332509"/>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446734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23273" y="376493"/>
            <a:ext cx="11394354" cy="499352"/>
          </a:xfrm>
        </p:spPr>
        <p:txBody>
          <a:bodyPr/>
          <a:lstStyle/>
          <a:p>
            <a:pPr algn="ctr"/>
            <a:r>
              <a:rPr lang="en-US" dirty="0"/>
              <a:t>Adjust Action Catalog Display Settings</a:t>
            </a:r>
          </a:p>
        </p:txBody>
      </p:sp>
      <p:pic>
        <p:nvPicPr>
          <p:cNvPr id="2" name="Picture 1"/>
          <p:cNvPicPr>
            <a:picLocks noChangeAspect="1"/>
          </p:cNvPicPr>
          <p:nvPr/>
        </p:nvPicPr>
        <p:blipFill>
          <a:blip r:embed="rId2"/>
          <a:stretch>
            <a:fillRect/>
          </a:stretch>
        </p:blipFill>
        <p:spPr>
          <a:xfrm>
            <a:off x="441263" y="1080931"/>
            <a:ext cx="4242085" cy="3149324"/>
          </a:xfrm>
          <a:prstGeom prst="rect">
            <a:avLst/>
          </a:prstGeom>
        </p:spPr>
      </p:pic>
      <p:pic>
        <p:nvPicPr>
          <p:cNvPr id="4" name="Picture 3"/>
          <p:cNvPicPr>
            <a:picLocks noChangeAspect="1"/>
          </p:cNvPicPr>
          <p:nvPr/>
        </p:nvPicPr>
        <p:blipFill>
          <a:blip r:embed="rId3"/>
          <a:stretch>
            <a:fillRect/>
          </a:stretch>
        </p:blipFill>
        <p:spPr>
          <a:xfrm>
            <a:off x="6712391" y="992256"/>
            <a:ext cx="3459177" cy="4152399"/>
          </a:xfrm>
          <a:prstGeom prst="rect">
            <a:avLst/>
          </a:prstGeom>
        </p:spPr>
      </p:pic>
      <p:sp>
        <p:nvSpPr>
          <p:cNvPr id="5" name="Rectangle 4"/>
          <p:cNvSpPr/>
          <p:nvPr/>
        </p:nvSpPr>
        <p:spPr>
          <a:xfrm>
            <a:off x="1357746" y="2489338"/>
            <a:ext cx="2438399" cy="494007"/>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ectangle 5"/>
          <p:cNvSpPr/>
          <p:nvPr/>
        </p:nvSpPr>
        <p:spPr>
          <a:xfrm>
            <a:off x="6858000" y="1450247"/>
            <a:ext cx="2526145" cy="76648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018234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23273" y="376493"/>
            <a:ext cx="11394354" cy="499352"/>
          </a:xfrm>
        </p:spPr>
        <p:txBody>
          <a:bodyPr/>
          <a:lstStyle/>
          <a:p>
            <a:pPr algn="ctr"/>
            <a:r>
              <a:rPr lang="en-US" dirty="0"/>
              <a:t>Create Custom Action Catalogs for the “Buckets”</a:t>
            </a:r>
          </a:p>
        </p:txBody>
      </p:sp>
      <p:pic>
        <p:nvPicPr>
          <p:cNvPr id="2" name="Picture 1"/>
          <p:cNvPicPr>
            <a:picLocks noChangeAspect="1"/>
          </p:cNvPicPr>
          <p:nvPr/>
        </p:nvPicPr>
        <p:blipFill>
          <a:blip r:embed="rId2"/>
          <a:stretch>
            <a:fillRect/>
          </a:stretch>
        </p:blipFill>
        <p:spPr>
          <a:xfrm>
            <a:off x="0" y="1365381"/>
            <a:ext cx="7180952" cy="2095238"/>
          </a:xfrm>
          <a:prstGeom prst="rect">
            <a:avLst/>
          </a:prstGeom>
        </p:spPr>
      </p:pic>
      <p:sp>
        <p:nvSpPr>
          <p:cNvPr id="4" name="Rectangle 3"/>
          <p:cNvSpPr/>
          <p:nvPr/>
        </p:nvSpPr>
        <p:spPr>
          <a:xfrm>
            <a:off x="572655" y="3205018"/>
            <a:ext cx="2318327" cy="184727"/>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5823478" y="1007767"/>
            <a:ext cx="3623868" cy="4035288"/>
          </a:xfrm>
          <a:prstGeom prst="rect">
            <a:avLst/>
          </a:prstGeom>
        </p:spPr>
      </p:pic>
      <p:sp>
        <p:nvSpPr>
          <p:cNvPr id="6" name="Rectangle 5"/>
          <p:cNvSpPr/>
          <p:nvPr/>
        </p:nvSpPr>
        <p:spPr>
          <a:xfrm>
            <a:off x="5888182" y="3500177"/>
            <a:ext cx="2563091" cy="318056"/>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271662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23273" y="376493"/>
            <a:ext cx="11394354" cy="499352"/>
          </a:xfrm>
        </p:spPr>
        <p:txBody>
          <a:bodyPr/>
          <a:lstStyle/>
          <a:p>
            <a:pPr algn="ctr"/>
            <a:r>
              <a:rPr lang="en-US" dirty="0"/>
              <a:t>Auto populate Values</a:t>
            </a:r>
          </a:p>
        </p:txBody>
      </p:sp>
      <p:pic>
        <p:nvPicPr>
          <p:cNvPr id="2" name="Picture 1"/>
          <p:cNvPicPr>
            <a:picLocks noChangeAspect="1"/>
          </p:cNvPicPr>
          <p:nvPr/>
        </p:nvPicPr>
        <p:blipFill>
          <a:blip r:embed="rId2"/>
          <a:stretch>
            <a:fillRect/>
          </a:stretch>
        </p:blipFill>
        <p:spPr>
          <a:xfrm>
            <a:off x="2221276" y="875845"/>
            <a:ext cx="7598348" cy="4523147"/>
          </a:xfrm>
          <a:prstGeom prst="rect">
            <a:avLst/>
          </a:prstGeom>
        </p:spPr>
      </p:pic>
      <p:cxnSp>
        <p:nvCxnSpPr>
          <p:cNvPr id="4" name="Straight Arrow Connector 3"/>
          <p:cNvCxnSpPr/>
          <p:nvPr/>
        </p:nvCxnSpPr>
        <p:spPr>
          <a:xfrm flipH="1" flipV="1">
            <a:off x="3860801" y="3454401"/>
            <a:ext cx="886690" cy="92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3888510" y="3165126"/>
            <a:ext cx="840509" cy="2145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3943928" y="3556817"/>
            <a:ext cx="822035" cy="1847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8915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23273" y="376493"/>
            <a:ext cx="11394354" cy="499352"/>
          </a:xfrm>
        </p:spPr>
        <p:txBody>
          <a:bodyPr/>
          <a:lstStyle/>
          <a:p>
            <a:pPr algn="ctr"/>
            <a:r>
              <a:rPr lang="en-US" dirty="0"/>
              <a:t>Adjust Portal Forms</a:t>
            </a:r>
          </a:p>
        </p:txBody>
      </p:sp>
      <p:pic>
        <p:nvPicPr>
          <p:cNvPr id="2" name="Picture 1"/>
          <p:cNvPicPr>
            <a:picLocks noChangeAspect="1"/>
          </p:cNvPicPr>
          <p:nvPr/>
        </p:nvPicPr>
        <p:blipFill>
          <a:blip r:embed="rId2"/>
          <a:stretch>
            <a:fillRect/>
          </a:stretch>
        </p:blipFill>
        <p:spPr>
          <a:xfrm>
            <a:off x="3033628" y="942109"/>
            <a:ext cx="5973644" cy="4405745"/>
          </a:xfrm>
          <a:prstGeom prst="rect">
            <a:avLst/>
          </a:prstGeom>
        </p:spPr>
      </p:pic>
      <p:sp>
        <p:nvSpPr>
          <p:cNvPr id="5" name="Rectangle 4"/>
          <p:cNvSpPr/>
          <p:nvPr/>
        </p:nvSpPr>
        <p:spPr>
          <a:xfrm>
            <a:off x="4022437" y="1856104"/>
            <a:ext cx="2563091" cy="318056"/>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260626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23273" y="376493"/>
            <a:ext cx="11394354" cy="499352"/>
          </a:xfrm>
        </p:spPr>
        <p:txBody>
          <a:bodyPr/>
          <a:lstStyle/>
          <a:p>
            <a:pPr algn="ctr"/>
            <a:r>
              <a:rPr lang="en-US" dirty="0"/>
              <a:t>Adjust Portal Forms</a:t>
            </a:r>
          </a:p>
        </p:txBody>
      </p:sp>
      <p:pic>
        <p:nvPicPr>
          <p:cNvPr id="5" name="Picture 4"/>
          <p:cNvPicPr>
            <a:picLocks noChangeAspect="1"/>
          </p:cNvPicPr>
          <p:nvPr/>
        </p:nvPicPr>
        <p:blipFill>
          <a:blip r:embed="rId2"/>
          <a:stretch>
            <a:fillRect/>
          </a:stretch>
        </p:blipFill>
        <p:spPr>
          <a:xfrm>
            <a:off x="3507734" y="875845"/>
            <a:ext cx="5025432" cy="3906982"/>
          </a:xfrm>
          <a:prstGeom prst="rect">
            <a:avLst/>
          </a:prstGeom>
        </p:spPr>
      </p:pic>
      <p:cxnSp>
        <p:nvCxnSpPr>
          <p:cNvPr id="6" name="Straight Arrow Connector 5"/>
          <p:cNvCxnSpPr/>
          <p:nvPr/>
        </p:nvCxnSpPr>
        <p:spPr>
          <a:xfrm flipH="1">
            <a:off x="5902038" y="1375197"/>
            <a:ext cx="840509" cy="2145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5902038" y="1759558"/>
            <a:ext cx="831275" cy="2279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6241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Have you ever wondered…..</a:t>
            </a:r>
          </a:p>
        </p:txBody>
      </p:sp>
      <p:sp>
        <p:nvSpPr>
          <p:cNvPr id="3" name="Content Placeholder 2"/>
          <p:cNvSpPr>
            <a:spLocks noGrp="1"/>
          </p:cNvSpPr>
          <p:nvPr>
            <p:ph idx="1"/>
          </p:nvPr>
        </p:nvSpPr>
        <p:spPr/>
        <p:txBody>
          <a:bodyPr>
            <a:normAutofit lnSpcReduction="10000"/>
          </a:bodyPr>
          <a:lstStyle/>
          <a:p>
            <a:r>
              <a:rPr lang="en-US" sz="2800" dirty="0"/>
              <a:t>How am I going to make it easy for my customers to find what they need in our service catalog?</a:t>
            </a:r>
          </a:p>
          <a:p>
            <a:r>
              <a:rPr lang="en-US" sz="2800" dirty="0"/>
              <a:t>Can I make the classifications different in the Portal, but still map correctly in the technician client?</a:t>
            </a:r>
          </a:p>
          <a:p>
            <a:r>
              <a:rPr lang="en-US" sz="2800" dirty="0"/>
              <a:t>Do I have to do only an A to Z Service Catalog in the Portal?</a:t>
            </a:r>
          </a:p>
          <a:p>
            <a:endParaRPr lang="en-US" dirty="0"/>
          </a:p>
          <a:p>
            <a:endParaRPr lang="en-US" dirty="0"/>
          </a:p>
          <a:p>
            <a:endParaRPr lang="en-US" dirty="0"/>
          </a:p>
          <a:p>
            <a:pPr marL="0" indent="0" algn="ctr">
              <a:buNone/>
            </a:pPr>
            <a:r>
              <a:rPr lang="en-US" sz="3200" b="1" dirty="0"/>
              <a:t>The Answer is…….You have a lot of options.</a:t>
            </a:r>
          </a:p>
          <a:p>
            <a:pPr marL="0" indent="0" algn="ctr">
              <a:buNone/>
            </a:pPr>
            <a:endParaRPr lang="en-US" sz="3200" b="1" dirty="0"/>
          </a:p>
          <a:p>
            <a:pPr marL="0" indent="0" algn="ctr">
              <a:buNone/>
            </a:pPr>
            <a:r>
              <a:rPr lang="en-US" sz="3200" b="1" dirty="0"/>
              <a:t>Let’s explore one of the possibilities together. </a:t>
            </a:r>
          </a:p>
        </p:txBody>
      </p:sp>
    </p:spTree>
    <p:extLst>
      <p:ext uri="{BB962C8B-B14F-4D97-AF65-F5344CB8AC3E}">
        <p14:creationId xmlns:p14="http://schemas.microsoft.com/office/powerpoint/2010/main" val="34531794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4109" y="1130579"/>
            <a:ext cx="11283518" cy="4306291"/>
          </a:xfrm>
        </p:spPr>
        <p:txBody>
          <a:bodyPr/>
          <a:lstStyle/>
          <a:p>
            <a:r>
              <a:rPr lang="en-US" sz="2400" dirty="0"/>
              <a:t>What we didn’t change was the action catalog One Step to create the Incident.  It is still:</a:t>
            </a:r>
            <a:endParaRPr lang="en-US" sz="2534" b="1" dirty="0"/>
          </a:p>
          <a:p>
            <a:pPr lvl="1"/>
            <a:r>
              <a:rPr lang="en-US" sz="2134" dirty="0"/>
              <a:t>Populating Service, Category and Subcategory (We simply auto populated our Portal Values)</a:t>
            </a:r>
          </a:p>
          <a:p>
            <a:pPr lvl="1"/>
            <a:r>
              <a:rPr lang="en-US" sz="2134" dirty="0"/>
              <a:t>It still is following any routing or other rules you have set (via the One Step or Auto Populate)</a:t>
            </a:r>
          </a:p>
        </p:txBody>
      </p:sp>
      <p:sp>
        <p:nvSpPr>
          <p:cNvPr id="3" name="Text Placeholder 2"/>
          <p:cNvSpPr>
            <a:spLocks noGrp="1"/>
          </p:cNvSpPr>
          <p:nvPr>
            <p:ph type="body" sz="quarter" idx="13"/>
          </p:nvPr>
        </p:nvSpPr>
        <p:spPr>
          <a:xfrm>
            <a:off x="434109" y="376493"/>
            <a:ext cx="11283518" cy="499352"/>
          </a:xfrm>
        </p:spPr>
        <p:txBody>
          <a:bodyPr/>
          <a:lstStyle/>
          <a:p>
            <a:pPr algn="ctr"/>
            <a:r>
              <a:rPr lang="en-US" dirty="0"/>
              <a:t>What We Are NOT Changing</a:t>
            </a:r>
          </a:p>
        </p:txBody>
      </p:sp>
    </p:spTree>
    <p:extLst>
      <p:ext uri="{BB962C8B-B14F-4D97-AF65-F5344CB8AC3E}">
        <p14:creationId xmlns:p14="http://schemas.microsoft.com/office/powerpoint/2010/main" val="26999507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23273" y="376493"/>
            <a:ext cx="11394354" cy="499352"/>
          </a:xfrm>
        </p:spPr>
        <p:txBody>
          <a:bodyPr/>
          <a:lstStyle/>
          <a:p>
            <a:pPr algn="ctr"/>
            <a:r>
              <a:rPr lang="en-US" dirty="0"/>
              <a:t>Another Example</a:t>
            </a:r>
          </a:p>
        </p:txBody>
      </p:sp>
      <p:pic>
        <p:nvPicPr>
          <p:cNvPr id="2" name="Picture 1"/>
          <p:cNvPicPr>
            <a:picLocks noChangeAspect="1"/>
          </p:cNvPicPr>
          <p:nvPr/>
        </p:nvPicPr>
        <p:blipFill>
          <a:blip r:embed="rId3"/>
          <a:stretch>
            <a:fillRect/>
          </a:stretch>
        </p:blipFill>
        <p:spPr>
          <a:xfrm>
            <a:off x="1689297" y="875845"/>
            <a:ext cx="8662306" cy="4642001"/>
          </a:xfrm>
          <a:prstGeom prst="rect">
            <a:avLst/>
          </a:prstGeom>
        </p:spPr>
      </p:pic>
    </p:spTree>
    <p:extLst>
      <p:ext uri="{BB962C8B-B14F-4D97-AF65-F5344CB8AC3E}">
        <p14:creationId xmlns:p14="http://schemas.microsoft.com/office/powerpoint/2010/main" val="136808810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23273" y="376493"/>
            <a:ext cx="11394354" cy="499352"/>
          </a:xfrm>
        </p:spPr>
        <p:txBody>
          <a:bodyPr/>
          <a:lstStyle/>
          <a:p>
            <a:pPr algn="ctr"/>
            <a:r>
              <a:rPr lang="en-US" dirty="0"/>
              <a:t>Another Example</a:t>
            </a:r>
          </a:p>
        </p:txBody>
      </p:sp>
      <p:pic>
        <p:nvPicPr>
          <p:cNvPr id="4" name="Picture 3"/>
          <p:cNvPicPr>
            <a:picLocks noChangeAspect="1"/>
          </p:cNvPicPr>
          <p:nvPr/>
        </p:nvPicPr>
        <p:blipFill>
          <a:blip r:embed="rId3"/>
          <a:stretch>
            <a:fillRect/>
          </a:stretch>
        </p:blipFill>
        <p:spPr>
          <a:xfrm>
            <a:off x="1531577" y="875845"/>
            <a:ext cx="8977745" cy="4265757"/>
          </a:xfrm>
          <a:prstGeom prst="rect">
            <a:avLst/>
          </a:prstGeom>
        </p:spPr>
      </p:pic>
      <p:sp>
        <p:nvSpPr>
          <p:cNvPr id="5" name="Rectangle 4"/>
          <p:cNvSpPr/>
          <p:nvPr/>
        </p:nvSpPr>
        <p:spPr>
          <a:xfrm>
            <a:off x="1531577" y="1833556"/>
            <a:ext cx="3428350" cy="1879462"/>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199764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4109" y="1130579"/>
            <a:ext cx="11283518" cy="4306291"/>
          </a:xfrm>
        </p:spPr>
        <p:txBody>
          <a:bodyPr/>
          <a:lstStyle/>
          <a:p>
            <a:r>
              <a:rPr lang="en-US" sz="2400" dirty="0"/>
              <a:t>Keeping the design clean, clean lines, flow, balance</a:t>
            </a:r>
          </a:p>
          <a:p>
            <a:r>
              <a:rPr lang="en-US" sz="2400" dirty="0"/>
              <a:t>How are we drilling down? </a:t>
            </a:r>
          </a:p>
          <a:p>
            <a:pPr lvl="1"/>
            <a:r>
              <a:rPr lang="en-US" sz="2134" dirty="0"/>
              <a:t>To a new dashboard (like the first design) or directly to the action catalog (like second design)</a:t>
            </a:r>
          </a:p>
          <a:p>
            <a:r>
              <a:rPr lang="en-US" sz="2400" dirty="0"/>
              <a:t>What information does the customer really need?</a:t>
            </a:r>
          </a:p>
          <a:p>
            <a:r>
              <a:rPr lang="en-US" sz="2400" dirty="0"/>
              <a:t>Do we want to drill down to other pages? Are there restrictions? Do we have the data to understand those restrictions? </a:t>
            </a:r>
          </a:p>
        </p:txBody>
      </p:sp>
      <p:sp>
        <p:nvSpPr>
          <p:cNvPr id="3" name="Text Placeholder 2"/>
          <p:cNvSpPr>
            <a:spLocks noGrp="1"/>
          </p:cNvSpPr>
          <p:nvPr>
            <p:ph type="body" sz="quarter" idx="13"/>
          </p:nvPr>
        </p:nvSpPr>
        <p:spPr>
          <a:xfrm>
            <a:off x="434109" y="376493"/>
            <a:ext cx="11283518" cy="499352"/>
          </a:xfrm>
        </p:spPr>
        <p:txBody>
          <a:bodyPr/>
          <a:lstStyle/>
          <a:p>
            <a:pPr algn="ctr"/>
            <a:r>
              <a:rPr lang="en-US" dirty="0"/>
              <a:t>Things to Consider for the Portal</a:t>
            </a:r>
          </a:p>
        </p:txBody>
      </p:sp>
    </p:spTree>
    <p:extLst>
      <p:ext uri="{BB962C8B-B14F-4D97-AF65-F5344CB8AC3E}">
        <p14:creationId xmlns:p14="http://schemas.microsoft.com/office/powerpoint/2010/main" val="20091274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4109" y="1130579"/>
            <a:ext cx="11283518" cy="4306291"/>
          </a:xfrm>
        </p:spPr>
        <p:txBody>
          <a:bodyPr/>
          <a:lstStyle/>
          <a:p>
            <a:r>
              <a:rPr lang="en-US" sz="2400" dirty="0"/>
              <a:t>Providing a Service Catalog in the Customer’s Language can be done, and it’s pretty easy……..</a:t>
            </a:r>
            <a:endParaRPr lang="en-US" sz="2000" dirty="0"/>
          </a:p>
          <a:p>
            <a:r>
              <a:rPr lang="en-US" sz="2400" dirty="0"/>
              <a:t>Because we are leveraging what is already there, we are getting the right data, routing and any other goodness you have added, but we have made it easy for the customer to find what they need and thereby tell us how we can help.</a:t>
            </a:r>
          </a:p>
          <a:p>
            <a:r>
              <a:rPr lang="en-US" sz="2400" dirty="0"/>
              <a:t>The Customer Portal can be a great resource.  Consider your options, consider your audience.  If you build it well they will come…….</a:t>
            </a:r>
          </a:p>
        </p:txBody>
      </p:sp>
      <p:sp>
        <p:nvSpPr>
          <p:cNvPr id="3" name="Text Placeholder 2"/>
          <p:cNvSpPr>
            <a:spLocks noGrp="1"/>
          </p:cNvSpPr>
          <p:nvPr>
            <p:ph type="body" sz="quarter" idx="13"/>
          </p:nvPr>
        </p:nvSpPr>
        <p:spPr>
          <a:xfrm>
            <a:off x="434109" y="376493"/>
            <a:ext cx="11283518" cy="499352"/>
          </a:xfrm>
        </p:spPr>
        <p:txBody>
          <a:bodyPr/>
          <a:lstStyle/>
          <a:p>
            <a:pPr algn="ctr"/>
            <a:r>
              <a:rPr lang="en-US" dirty="0"/>
              <a:t>Final Thoughts</a:t>
            </a:r>
          </a:p>
        </p:txBody>
      </p:sp>
    </p:spTree>
    <p:extLst>
      <p:ext uri="{BB962C8B-B14F-4D97-AF65-F5344CB8AC3E}">
        <p14:creationId xmlns:p14="http://schemas.microsoft.com/office/powerpoint/2010/main" val="37218802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34109" y="376493"/>
            <a:ext cx="11283518" cy="499352"/>
          </a:xfrm>
        </p:spPr>
        <p:txBody>
          <a:bodyPr/>
          <a:lstStyle/>
          <a:p>
            <a:pPr algn="ctr"/>
            <a:endParaRPr lang="en-US" dirty="0"/>
          </a:p>
        </p:txBody>
      </p:sp>
      <p:pic>
        <p:nvPicPr>
          <p:cNvPr id="1026" name="Picture 2" descr="http://medcitynews.com/wp-content/uploads/question-ar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03843" y="1130300"/>
            <a:ext cx="2943040" cy="430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10595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02947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44360" y="285053"/>
            <a:ext cx="11359020" cy="499352"/>
          </a:xfrm>
        </p:spPr>
        <p:txBody>
          <a:bodyPr>
            <a:normAutofit/>
          </a:bodyPr>
          <a:lstStyle/>
          <a:p>
            <a:pPr algn="ctr"/>
            <a:r>
              <a:rPr lang="en-US" dirty="0"/>
              <a:t>Cherwell Technician Classification Structure</a:t>
            </a:r>
          </a:p>
        </p:txBody>
      </p:sp>
      <p:pic>
        <p:nvPicPr>
          <p:cNvPr id="8" name="Picture 7"/>
          <p:cNvPicPr>
            <a:picLocks noChangeAspect="1"/>
          </p:cNvPicPr>
          <p:nvPr/>
        </p:nvPicPr>
        <p:blipFill>
          <a:blip r:embed="rId3"/>
          <a:stretch>
            <a:fillRect/>
          </a:stretch>
        </p:blipFill>
        <p:spPr>
          <a:xfrm>
            <a:off x="1309466" y="784405"/>
            <a:ext cx="9628808" cy="4859013"/>
          </a:xfrm>
          <a:prstGeom prst="rect">
            <a:avLst/>
          </a:prstGeom>
        </p:spPr>
      </p:pic>
      <p:cxnSp>
        <p:nvCxnSpPr>
          <p:cNvPr id="9" name="Straight Arrow Connector 8"/>
          <p:cNvCxnSpPr/>
          <p:nvPr/>
        </p:nvCxnSpPr>
        <p:spPr>
          <a:xfrm flipH="1">
            <a:off x="4682835" y="2780146"/>
            <a:ext cx="193964" cy="3417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996872" y="3267543"/>
            <a:ext cx="840509" cy="2145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876799" y="3800684"/>
            <a:ext cx="1154546" cy="3140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934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2582" y="376493"/>
            <a:ext cx="11265045" cy="499352"/>
          </a:xfrm>
        </p:spPr>
        <p:txBody>
          <a:bodyPr/>
          <a:lstStyle/>
          <a:p>
            <a:pPr algn="ctr"/>
            <a:r>
              <a:rPr lang="en-US" dirty="0"/>
              <a:t>Default Service Catalog in the Portal</a:t>
            </a:r>
          </a:p>
        </p:txBody>
      </p:sp>
      <p:pic>
        <p:nvPicPr>
          <p:cNvPr id="5" name="Picture 4"/>
          <p:cNvPicPr>
            <a:picLocks noChangeAspect="1"/>
          </p:cNvPicPr>
          <p:nvPr/>
        </p:nvPicPr>
        <p:blipFill>
          <a:blip r:embed="rId3"/>
          <a:stretch>
            <a:fillRect/>
          </a:stretch>
        </p:blipFill>
        <p:spPr>
          <a:xfrm>
            <a:off x="1847273" y="950981"/>
            <a:ext cx="8266545" cy="4475074"/>
          </a:xfrm>
          <a:prstGeom prst="rect">
            <a:avLst/>
          </a:prstGeom>
        </p:spPr>
      </p:pic>
    </p:spTree>
    <p:extLst>
      <p:ext uri="{BB962C8B-B14F-4D97-AF65-F5344CB8AC3E}">
        <p14:creationId xmlns:p14="http://schemas.microsoft.com/office/powerpoint/2010/main" val="24266649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7927" y="1130579"/>
            <a:ext cx="11329700" cy="4306291"/>
          </a:xfrm>
        </p:spPr>
        <p:txBody>
          <a:bodyPr>
            <a:normAutofit lnSpcReduction="10000"/>
          </a:bodyPr>
          <a:lstStyle/>
          <a:p>
            <a:r>
              <a:rPr lang="en-US" sz="2400" dirty="0"/>
              <a:t>Can we break the A to Z Service Catalog in smaller chunks or buckets?</a:t>
            </a:r>
          </a:p>
          <a:p>
            <a:pPr lvl="1"/>
            <a:r>
              <a:rPr lang="en-US" sz="2400" dirty="0"/>
              <a:t>Yes we can…it can be part of your portal design.</a:t>
            </a:r>
          </a:p>
          <a:p>
            <a:r>
              <a:rPr lang="en-US" sz="2400" dirty="0"/>
              <a:t>Can we still have an A to Z Service Catalog?</a:t>
            </a:r>
          </a:p>
          <a:p>
            <a:pPr lvl="1"/>
            <a:r>
              <a:rPr lang="en-US" sz="2400" dirty="0"/>
              <a:t>Absolutely….in addition to the buckets</a:t>
            </a:r>
          </a:p>
          <a:p>
            <a:r>
              <a:rPr lang="en-US" sz="2400" dirty="0"/>
              <a:t>Do the items (i.e. Service, Category, Subcategory) have to be the same in the Portal Action Catalog?</a:t>
            </a:r>
          </a:p>
          <a:p>
            <a:pPr lvl="1"/>
            <a:r>
              <a:rPr lang="en-US" sz="2400" dirty="0"/>
              <a:t>No!  You can actually make them completely different and even group them differently?</a:t>
            </a:r>
          </a:p>
          <a:p>
            <a:r>
              <a:rPr lang="en-US" sz="2400" dirty="0"/>
              <a:t>But won’t that screw up how the Incident or Request comes in to the system?</a:t>
            </a:r>
          </a:p>
          <a:p>
            <a:pPr lvl="1"/>
            <a:r>
              <a:rPr lang="en-US" sz="2400" dirty="0"/>
              <a:t>Not at all.  The Technician will see the proper classification and the data will be correct, but the customer will see something different in the portal.</a:t>
            </a:r>
          </a:p>
          <a:p>
            <a:pPr lvl="1"/>
            <a:endParaRPr lang="en-US" dirty="0"/>
          </a:p>
          <a:p>
            <a:pPr marL="0" indent="0" algn="ctr">
              <a:buNone/>
            </a:pPr>
            <a:r>
              <a:rPr lang="en-US" sz="3200" b="1" dirty="0"/>
              <a:t>How do we do this?</a:t>
            </a:r>
          </a:p>
          <a:p>
            <a:endParaRPr lang="en-US" dirty="0"/>
          </a:p>
        </p:txBody>
      </p:sp>
      <p:sp>
        <p:nvSpPr>
          <p:cNvPr id="3" name="Text Placeholder 2"/>
          <p:cNvSpPr>
            <a:spLocks noGrp="1"/>
          </p:cNvSpPr>
          <p:nvPr>
            <p:ph type="body" sz="quarter" idx="13"/>
          </p:nvPr>
        </p:nvSpPr>
        <p:spPr>
          <a:xfrm>
            <a:off x="387927" y="376493"/>
            <a:ext cx="11329700" cy="499352"/>
          </a:xfrm>
        </p:spPr>
        <p:txBody>
          <a:bodyPr/>
          <a:lstStyle/>
          <a:p>
            <a:pPr algn="ctr"/>
            <a:r>
              <a:rPr lang="en-US" dirty="0"/>
              <a:t>Break Down the Service Catalog?</a:t>
            </a:r>
          </a:p>
        </p:txBody>
      </p:sp>
    </p:spTree>
    <p:extLst>
      <p:ext uri="{BB962C8B-B14F-4D97-AF65-F5344CB8AC3E}">
        <p14:creationId xmlns:p14="http://schemas.microsoft.com/office/powerpoint/2010/main" val="2384048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91886" y="376493"/>
            <a:ext cx="11325741" cy="499352"/>
          </a:xfrm>
        </p:spPr>
        <p:txBody>
          <a:bodyPr/>
          <a:lstStyle/>
          <a:p>
            <a:pPr algn="ctr"/>
            <a:r>
              <a:rPr lang="en-US" dirty="0"/>
              <a:t>Presenting the Service Catalog in Chunks/Buckets</a:t>
            </a:r>
          </a:p>
        </p:txBody>
      </p:sp>
      <p:pic>
        <p:nvPicPr>
          <p:cNvPr id="9" name="Picture 8"/>
          <p:cNvPicPr>
            <a:picLocks noChangeAspect="1"/>
          </p:cNvPicPr>
          <p:nvPr/>
        </p:nvPicPr>
        <p:blipFill>
          <a:blip r:embed="rId2"/>
          <a:stretch>
            <a:fillRect/>
          </a:stretch>
        </p:blipFill>
        <p:spPr>
          <a:xfrm>
            <a:off x="1019228" y="875845"/>
            <a:ext cx="10071055" cy="4650931"/>
          </a:xfrm>
          <a:prstGeom prst="rect">
            <a:avLst/>
          </a:prstGeom>
        </p:spPr>
      </p:pic>
      <p:cxnSp>
        <p:nvCxnSpPr>
          <p:cNvPr id="11" name="Straight Arrow Connector 10"/>
          <p:cNvCxnSpPr/>
          <p:nvPr/>
        </p:nvCxnSpPr>
        <p:spPr>
          <a:xfrm flipH="1">
            <a:off x="5717625" y="1974454"/>
            <a:ext cx="840509" cy="2145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6761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32509" y="376493"/>
            <a:ext cx="11385118" cy="499352"/>
          </a:xfrm>
        </p:spPr>
        <p:txBody>
          <a:bodyPr/>
          <a:lstStyle/>
          <a:p>
            <a:pPr algn="ctr"/>
            <a:r>
              <a:rPr lang="en-US" dirty="0"/>
              <a:t>“Chunked Out” Action Catalog</a:t>
            </a:r>
          </a:p>
        </p:txBody>
      </p:sp>
      <p:pic>
        <p:nvPicPr>
          <p:cNvPr id="8" name="Picture 7"/>
          <p:cNvPicPr>
            <a:picLocks noChangeAspect="1"/>
          </p:cNvPicPr>
          <p:nvPr/>
        </p:nvPicPr>
        <p:blipFill>
          <a:blip r:embed="rId2"/>
          <a:stretch>
            <a:fillRect/>
          </a:stretch>
        </p:blipFill>
        <p:spPr>
          <a:xfrm>
            <a:off x="475843" y="1017947"/>
            <a:ext cx="11098449" cy="4339144"/>
          </a:xfrm>
          <a:prstGeom prst="rect">
            <a:avLst/>
          </a:prstGeom>
        </p:spPr>
      </p:pic>
      <p:cxnSp>
        <p:nvCxnSpPr>
          <p:cNvPr id="9" name="Straight Arrow Connector 8"/>
          <p:cNvCxnSpPr/>
          <p:nvPr/>
        </p:nvCxnSpPr>
        <p:spPr>
          <a:xfrm flipH="1">
            <a:off x="5034134" y="2972952"/>
            <a:ext cx="840509" cy="2145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8218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473" y="376493"/>
            <a:ext cx="11191154" cy="499352"/>
          </a:xfrm>
        </p:spPr>
        <p:txBody>
          <a:bodyPr/>
          <a:lstStyle/>
          <a:p>
            <a:pPr algn="ctr"/>
            <a:r>
              <a:rPr lang="en-US" dirty="0"/>
              <a:t>What the Customer Sees</a:t>
            </a:r>
          </a:p>
        </p:txBody>
      </p:sp>
      <p:pic>
        <p:nvPicPr>
          <p:cNvPr id="5" name="Picture 4"/>
          <p:cNvPicPr>
            <a:picLocks noChangeAspect="1"/>
          </p:cNvPicPr>
          <p:nvPr/>
        </p:nvPicPr>
        <p:blipFill>
          <a:blip r:embed="rId2"/>
          <a:stretch>
            <a:fillRect/>
          </a:stretch>
        </p:blipFill>
        <p:spPr>
          <a:xfrm>
            <a:off x="26050" y="875845"/>
            <a:ext cx="12192000" cy="4126634"/>
          </a:xfrm>
          <a:prstGeom prst="rect">
            <a:avLst/>
          </a:prstGeom>
        </p:spPr>
      </p:pic>
      <p:cxnSp>
        <p:nvCxnSpPr>
          <p:cNvPr id="7" name="Straight Arrow Connector 6"/>
          <p:cNvCxnSpPr/>
          <p:nvPr/>
        </p:nvCxnSpPr>
        <p:spPr>
          <a:xfrm flipH="1" flipV="1">
            <a:off x="2927927" y="2770909"/>
            <a:ext cx="1496291" cy="3509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8086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78691" y="376493"/>
            <a:ext cx="11338936" cy="499352"/>
          </a:xfrm>
        </p:spPr>
        <p:txBody>
          <a:bodyPr/>
          <a:lstStyle/>
          <a:p>
            <a:pPr algn="ctr"/>
            <a:r>
              <a:rPr lang="en-US" dirty="0"/>
              <a:t>What the Technician Sees</a:t>
            </a:r>
          </a:p>
        </p:txBody>
      </p:sp>
      <p:pic>
        <p:nvPicPr>
          <p:cNvPr id="6" name="Picture 5"/>
          <p:cNvPicPr>
            <a:picLocks noChangeAspect="1"/>
          </p:cNvPicPr>
          <p:nvPr/>
        </p:nvPicPr>
        <p:blipFill>
          <a:blip r:embed="rId2"/>
          <a:stretch>
            <a:fillRect/>
          </a:stretch>
        </p:blipFill>
        <p:spPr>
          <a:xfrm>
            <a:off x="1674741" y="875845"/>
            <a:ext cx="8746836" cy="4413941"/>
          </a:xfrm>
          <a:prstGeom prst="rect">
            <a:avLst/>
          </a:prstGeom>
        </p:spPr>
      </p:pic>
      <p:cxnSp>
        <p:nvCxnSpPr>
          <p:cNvPr id="10" name="Straight Arrow Connector 9"/>
          <p:cNvCxnSpPr/>
          <p:nvPr/>
        </p:nvCxnSpPr>
        <p:spPr>
          <a:xfrm flipH="1">
            <a:off x="4608945" y="2595418"/>
            <a:ext cx="193964" cy="3417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922982" y="3082815"/>
            <a:ext cx="840509" cy="2145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4802909" y="3615956"/>
            <a:ext cx="1154546" cy="3140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757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DB178DFD78147BD5446C2A9E939CC" ma:contentTypeVersion="13" ma:contentTypeDescription="Create a new document." ma:contentTypeScope="" ma:versionID="e98dc2bf0af2ee336a5dad6089ebe197">
  <xsd:schema xmlns:xsd="http://www.w3.org/2001/XMLSchema" xmlns:xs="http://www.w3.org/2001/XMLSchema" xmlns:p="http://schemas.microsoft.com/office/2006/metadata/properties" xmlns:ns3="8e226d5a-e080-4d08-9747-738ccd9ad929" xmlns:ns4="32cbc206-e0f2-43ff-b758-2e495be1b428" targetNamespace="http://schemas.microsoft.com/office/2006/metadata/properties" ma:root="true" ma:fieldsID="a76dda52280151a76cf376f5f661d4a4" ns3:_="" ns4:_="">
    <xsd:import namespace="8e226d5a-e080-4d08-9747-738ccd9ad929"/>
    <xsd:import namespace="32cbc206-e0f2-43ff-b758-2e495be1b42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226d5a-e080-4d08-9747-738ccd9ad9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cbc206-e0f2-43ff-b758-2e495be1b42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ECEA9D-B5B4-4089-A144-8A1778052D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226d5a-e080-4d08-9747-738ccd9ad929"/>
    <ds:schemaRef ds:uri="32cbc206-e0f2-43ff-b758-2e495be1b4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9C4357-42A9-43B6-AFD3-B981D1B714FB}">
  <ds:schemaRefs>
    <ds:schemaRef ds:uri="http://schemas.microsoft.com/sharepoint/v3/contenttype/forms"/>
  </ds:schemaRefs>
</ds:datastoreItem>
</file>

<file path=customXml/itemProps3.xml><?xml version="1.0" encoding="utf-8"?>
<ds:datastoreItem xmlns:ds="http://schemas.openxmlformats.org/officeDocument/2006/customXml" ds:itemID="{FAAB479F-D825-4BD7-8DA1-D726A141EEC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5707</TotalTime>
  <Words>677</Words>
  <Application>Microsoft Office PowerPoint</Application>
  <PresentationFormat>Widescreen</PresentationFormat>
  <Paragraphs>76</Paragraphs>
  <Slides>26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Ida Pennymon</dc:creator>
  <cp:lastModifiedBy>Tabitha Ishman</cp:lastModifiedBy>
  <cp:revision>33</cp:revision>
  <dcterms:created xsi:type="dcterms:W3CDTF">2016-07-05T20:05:20Z</dcterms:created>
  <dcterms:modified xsi:type="dcterms:W3CDTF">2019-09-18T16:24:55Z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0x01010079FDB178DFD78147BD5446C2A9E939CC</vt:lpwstr>
  </property>
</Properties>
</file>