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98" r:id="rId2"/>
    <p:sldId id="297" r:id="rId3"/>
    <p:sldId id="294" r:id="rId4"/>
    <p:sldId id="299" r:id="rId5"/>
    <p:sldId id="310" r:id="rId6"/>
    <p:sldId id="309" r:id="rId7"/>
    <p:sldId id="300" r:id="rId8"/>
    <p:sldId id="306" r:id="rId9"/>
    <p:sldId id="302" r:id="rId10"/>
    <p:sldId id="304" r:id="rId11"/>
    <p:sldId id="311" r:id="rId12"/>
    <p:sldId id="303" r:id="rId13"/>
    <p:sldId id="313" r:id="rId14"/>
    <p:sldId id="314" r:id="rId15"/>
    <p:sldId id="317" r:id="rId16"/>
    <p:sldId id="316" r:id="rId17"/>
    <p:sldId id="307" r:id="rId18"/>
    <p:sldId id="296" r:id="rId19"/>
    <p:sldId id="308" r:id="rId20"/>
    <p:sldId id="318" r:id="rId21"/>
    <p:sldId id="293" r:id="rId22"/>
  </p:sldIdLst>
  <p:sldSz cx="9144000" cy="5143500" type="screen16x9"/>
  <p:notesSz cx="6858000" cy="9144000"/>
  <p:defaultTextStyle>
    <a:lvl1pPr algn="ctr" defTabSz="366509">
      <a:defRPr sz="2300">
        <a:latin typeface="+mn-lt"/>
        <a:ea typeface="+mn-ea"/>
        <a:cs typeface="+mn-cs"/>
        <a:sym typeface="Helvetica Light"/>
      </a:defRPr>
    </a:lvl1pPr>
    <a:lvl2pPr indent="143416" algn="ctr" defTabSz="366509">
      <a:defRPr sz="2300">
        <a:latin typeface="+mn-lt"/>
        <a:ea typeface="+mn-ea"/>
        <a:cs typeface="+mn-cs"/>
        <a:sym typeface="Helvetica Light"/>
      </a:defRPr>
    </a:lvl2pPr>
    <a:lvl3pPr indent="286833" algn="ctr" defTabSz="366509">
      <a:defRPr sz="2300">
        <a:latin typeface="+mn-lt"/>
        <a:ea typeface="+mn-ea"/>
        <a:cs typeface="+mn-cs"/>
        <a:sym typeface="Helvetica Light"/>
      </a:defRPr>
    </a:lvl3pPr>
    <a:lvl4pPr indent="430248" algn="ctr" defTabSz="366509">
      <a:defRPr sz="2300">
        <a:latin typeface="+mn-lt"/>
        <a:ea typeface="+mn-ea"/>
        <a:cs typeface="+mn-cs"/>
        <a:sym typeface="Helvetica Light"/>
      </a:defRPr>
    </a:lvl4pPr>
    <a:lvl5pPr indent="573666" algn="ctr" defTabSz="366509">
      <a:defRPr sz="2300">
        <a:latin typeface="+mn-lt"/>
        <a:ea typeface="+mn-ea"/>
        <a:cs typeface="+mn-cs"/>
        <a:sym typeface="Helvetica Light"/>
      </a:defRPr>
    </a:lvl5pPr>
    <a:lvl6pPr indent="717081" algn="ctr" defTabSz="366509">
      <a:defRPr sz="2300">
        <a:latin typeface="+mn-lt"/>
        <a:ea typeface="+mn-ea"/>
        <a:cs typeface="+mn-cs"/>
        <a:sym typeface="Helvetica Light"/>
      </a:defRPr>
    </a:lvl6pPr>
    <a:lvl7pPr indent="860498" algn="ctr" defTabSz="366509">
      <a:defRPr sz="2300">
        <a:latin typeface="+mn-lt"/>
        <a:ea typeface="+mn-ea"/>
        <a:cs typeface="+mn-cs"/>
        <a:sym typeface="Helvetica Light"/>
      </a:defRPr>
    </a:lvl7pPr>
    <a:lvl8pPr indent="1003917" algn="ctr" defTabSz="366509">
      <a:defRPr sz="2300">
        <a:latin typeface="+mn-lt"/>
        <a:ea typeface="+mn-ea"/>
        <a:cs typeface="+mn-cs"/>
        <a:sym typeface="Helvetica Light"/>
      </a:defRPr>
    </a:lvl8pPr>
    <a:lvl9pPr indent="1147330" algn="ctr" defTabSz="366509">
      <a:defRPr sz="2300">
        <a:latin typeface="+mn-lt"/>
        <a:ea typeface="+mn-ea"/>
        <a:cs typeface="+mn-cs"/>
        <a:sym typeface="Helvetica Light"/>
      </a:defRPr>
    </a:lvl9pPr>
  </p:defaultTextStyle>
  <p:extLst>
    <p:ext uri="{521415D9-36F7-43E2-AB2F-B90AF26B5E84}">
      <p14:sectionLst xmlns:p14="http://schemas.microsoft.com/office/powerpoint/2010/main">
        <p14:section name="Default Section" id="{C78C68DC-80FB-8C41-B897-5782D8FE5628}">
          <p14:sldIdLst>
            <p14:sldId id="298"/>
            <p14:sldId id="297"/>
            <p14:sldId id="294"/>
            <p14:sldId id="299"/>
            <p14:sldId id="310"/>
            <p14:sldId id="309"/>
            <p14:sldId id="300"/>
            <p14:sldId id="306"/>
            <p14:sldId id="302"/>
            <p14:sldId id="304"/>
            <p14:sldId id="311"/>
            <p14:sldId id="303"/>
            <p14:sldId id="313"/>
            <p14:sldId id="314"/>
            <p14:sldId id="317"/>
            <p14:sldId id="316"/>
            <p14:sldId id="307"/>
            <p14:sldId id="296"/>
            <p14:sldId id="308"/>
            <p14:sldId id="318"/>
            <p14:sldId id="29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kki Erosky" initials="JE" lastIdx="16" clrIdx="0">
    <p:extLst>
      <p:ext uri="{19B8F6BF-5375-455C-9EA6-DF929625EA0E}">
        <p15:presenceInfo xmlns:p15="http://schemas.microsoft.com/office/powerpoint/2012/main" userId="Jakki Erosk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742D"/>
    <a:srgbClr val="D64123"/>
    <a:srgbClr val="40B4E5"/>
    <a:srgbClr val="898C8D"/>
    <a:srgbClr val="A6BBC9"/>
    <a:srgbClr val="0056B8"/>
    <a:srgbClr val="2251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68" autoAdjust="0"/>
    <p:restoredTop sz="81828" autoAdjust="0"/>
  </p:normalViewPr>
  <p:slideViewPr>
    <p:cSldViewPr snapToGrid="0" snapToObjects="1">
      <p:cViewPr varScale="1">
        <p:scale>
          <a:sx n="127" d="100"/>
          <a:sy n="127" d="100"/>
        </p:scale>
        <p:origin x="132"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121238283"/>
      </p:ext>
    </p:extLst>
  </p:cSld>
  <p:clrMap bg1="lt1" tx1="dk1" bg2="lt2" tx2="dk2" accent1="accent1" accent2="accent2" accent3="accent3" accent4="accent4" accent5="accent5" accent6="accent6" hlink="hlink" folHlink="folHlink"/>
  <p:notesStyle>
    <a:lvl1pPr defTabSz="286833">
      <a:lnSpc>
        <a:spcPct val="125000"/>
      </a:lnSpc>
      <a:defRPr sz="1600">
        <a:latin typeface="Avenir Roman"/>
        <a:ea typeface="Avenir Roman"/>
        <a:cs typeface="Avenir Roman"/>
        <a:sym typeface="Avenir Roman"/>
      </a:defRPr>
    </a:lvl1pPr>
    <a:lvl2pPr indent="143416" defTabSz="286833">
      <a:lnSpc>
        <a:spcPct val="125000"/>
      </a:lnSpc>
      <a:defRPr sz="1600">
        <a:latin typeface="Avenir Roman"/>
        <a:ea typeface="Avenir Roman"/>
        <a:cs typeface="Avenir Roman"/>
        <a:sym typeface="Avenir Roman"/>
      </a:defRPr>
    </a:lvl2pPr>
    <a:lvl3pPr indent="286833" defTabSz="286833">
      <a:lnSpc>
        <a:spcPct val="125000"/>
      </a:lnSpc>
      <a:defRPr sz="1600">
        <a:latin typeface="Avenir Roman"/>
        <a:ea typeface="Avenir Roman"/>
        <a:cs typeface="Avenir Roman"/>
        <a:sym typeface="Avenir Roman"/>
      </a:defRPr>
    </a:lvl3pPr>
    <a:lvl4pPr indent="430248" defTabSz="286833">
      <a:lnSpc>
        <a:spcPct val="125000"/>
      </a:lnSpc>
      <a:defRPr sz="1600">
        <a:latin typeface="Avenir Roman"/>
        <a:ea typeface="Avenir Roman"/>
        <a:cs typeface="Avenir Roman"/>
        <a:sym typeface="Avenir Roman"/>
      </a:defRPr>
    </a:lvl4pPr>
    <a:lvl5pPr indent="573666" defTabSz="286833">
      <a:lnSpc>
        <a:spcPct val="125000"/>
      </a:lnSpc>
      <a:defRPr sz="1600">
        <a:latin typeface="Avenir Roman"/>
        <a:ea typeface="Avenir Roman"/>
        <a:cs typeface="Avenir Roman"/>
        <a:sym typeface="Avenir Roman"/>
      </a:defRPr>
    </a:lvl5pPr>
    <a:lvl6pPr indent="717081" defTabSz="286833">
      <a:lnSpc>
        <a:spcPct val="125000"/>
      </a:lnSpc>
      <a:defRPr sz="1600">
        <a:latin typeface="Avenir Roman"/>
        <a:ea typeface="Avenir Roman"/>
        <a:cs typeface="Avenir Roman"/>
        <a:sym typeface="Avenir Roman"/>
      </a:defRPr>
    </a:lvl6pPr>
    <a:lvl7pPr indent="860498" defTabSz="286833">
      <a:lnSpc>
        <a:spcPct val="125000"/>
      </a:lnSpc>
      <a:defRPr sz="1600">
        <a:latin typeface="Avenir Roman"/>
        <a:ea typeface="Avenir Roman"/>
        <a:cs typeface="Avenir Roman"/>
        <a:sym typeface="Avenir Roman"/>
      </a:defRPr>
    </a:lvl7pPr>
    <a:lvl8pPr indent="1003917" defTabSz="286833">
      <a:lnSpc>
        <a:spcPct val="125000"/>
      </a:lnSpc>
      <a:defRPr sz="1600">
        <a:latin typeface="Avenir Roman"/>
        <a:ea typeface="Avenir Roman"/>
        <a:cs typeface="Avenir Roman"/>
        <a:sym typeface="Avenir Roman"/>
      </a:defRPr>
    </a:lvl8pPr>
    <a:lvl9pPr indent="1147330" defTabSz="286833">
      <a:lnSpc>
        <a:spcPct val="125000"/>
      </a:lnSpc>
      <a:defRPr sz="16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0930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a:t>
            </a:r>
            <a:r>
              <a:rPr lang="en-US" baseline="0" dirty="0" smtClean="0"/>
              <a:t> script has output that you need, you can import the output from your script back into Cherwell.  To do this you first need to add to your command line argument by directing any output your script has into a file.  It is v</a:t>
            </a:r>
            <a:r>
              <a:rPr lang="en-US" dirty="0" smtClean="0"/>
              <a:t>ery important</a:t>
            </a:r>
            <a:r>
              <a:rPr lang="en-US" baseline="0" dirty="0" smtClean="0"/>
              <a:t> when working with Output files you will want to check “Wait for program to end before continuing”.  This will ensure that other steps within your one-step wait for the script to complete before executing.  This is particularly important when your script has an output you need to import back into Cherwell, as you will want the script to complete before attempting to import the data.  </a:t>
            </a:r>
            <a:endParaRPr lang="en-US" dirty="0"/>
          </a:p>
        </p:txBody>
      </p:sp>
    </p:spTree>
    <p:extLst>
      <p:ext uri="{BB962C8B-B14F-4D97-AF65-F5344CB8AC3E}">
        <p14:creationId xmlns:p14="http://schemas.microsoft.com/office/powerpoint/2010/main" val="1990093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script runs, we will need to import the data from any output produced by the script.  You</a:t>
            </a:r>
            <a:r>
              <a:rPr lang="en-US" baseline="0" dirty="0" smtClean="0"/>
              <a:t> can store this information either in a field or variable.  To accomplish this add an additional step to your one-step.  In our example we will update the description field on the incident object. </a:t>
            </a:r>
          </a:p>
          <a:p>
            <a:endParaRPr lang="en-US" baseline="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01770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contents from the output file back into the business object by selecting “Content form file”.  Point this to the output file and it will read the contents of the file back into Cherwell.  Visibility is key, so any output files produced will need to be accessible. </a:t>
            </a:r>
          </a:p>
          <a:p>
            <a:endParaRPr lang="en-US" baseline="0" dirty="0" smtClean="0"/>
          </a:p>
          <a:p>
            <a:endParaRPr lang="en-US" dirty="0"/>
          </a:p>
        </p:txBody>
      </p:sp>
    </p:spTree>
    <p:extLst>
      <p:ext uri="{BB962C8B-B14F-4D97-AF65-F5344CB8AC3E}">
        <p14:creationId xmlns:p14="http://schemas.microsoft.com/office/powerpoint/2010/main" val="1800017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One-Step</a:t>
            </a:r>
            <a:r>
              <a:rPr lang="en-US" baseline="0" dirty="0" smtClean="0"/>
              <a:t> is executed, the PowerShell script will run and output its results into a file.  The next step in the One-Step will import the information from the file and update a field within the ticket.  In this example, the results of running the Get-</a:t>
            </a:r>
            <a:r>
              <a:rPr lang="en-US" baseline="0" dirty="0" err="1" smtClean="0"/>
              <a:t>ADUser</a:t>
            </a:r>
            <a:r>
              <a:rPr lang="en-US" baseline="0" dirty="0" smtClean="0"/>
              <a:t> cmdlet are stored in the description field on the incident ticket.  </a:t>
            </a:r>
          </a:p>
          <a:p>
            <a:endParaRPr lang="en-US" baseline="0" dirty="0" smtClean="0"/>
          </a:p>
          <a:p>
            <a:endParaRPr lang="en-US" dirty="0"/>
          </a:p>
        </p:txBody>
      </p:sp>
    </p:spTree>
    <p:extLst>
      <p:ext uri="{BB962C8B-B14F-4D97-AF65-F5344CB8AC3E}">
        <p14:creationId xmlns:p14="http://schemas.microsoft.com/office/powerpoint/2010/main" val="3640835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Enviroment Considerations (SaaS, On-</a:t>
            </a:r>
            <a:r>
              <a:rPr lang="en-US" dirty="0" err="1" smtClean="0"/>
              <a:t>Prem</a:t>
            </a:r>
            <a:r>
              <a:rPr lang="en-US" dirty="0" smtClean="0"/>
              <a:t>, O365)</a:t>
            </a:r>
          </a:p>
          <a:p>
            <a:endParaRPr lang="en-US" dirty="0" smtClean="0"/>
          </a:p>
          <a:p>
            <a:r>
              <a:rPr lang="en-US" dirty="0" smtClean="0"/>
              <a:t>There are some Enviroment challenges</a:t>
            </a:r>
            <a:r>
              <a:rPr lang="en-US" baseline="0" dirty="0" smtClean="0"/>
              <a:t> when working with SaaS environments and executing PowerShell scripts for automation. Visibility is the key to allow everything to work smoothly.  </a:t>
            </a:r>
          </a:p>
          <a:p>
            <a:r>
              <a:rPr lang="en-US" baseline="0" dirty="0" smtClean="0"/>
              <a:t>Scripts and execution of PowerShell scripts are stored and executed locally.  If you are on Cherwell SaaS, you will need to have</a:t>
            </a:r>
            <a:r>
              <a:rPr lang="en-US" dirty="0" smtClean="0"/>
              <a:t> a VPN in</a:t>
            </a:r>
            <a:r>
              <a:rPr lang="en-US" baseline="0" dirty="0" smtClean="0"/>
              <a:t> order for the SAAS scheduler to execute scripts within your environment. However, local schedulers and rich clients can execute scripts as long as there is visibility to the scripts </a:t>
            </a:r>
            <a:r>
              <a:rPr lang="en-US" dirty="0" smtClean="0"/>
              <a:t>from the location of execution.  </a:t>
            </a:r>
          </a:p>
          <a:p>
            <a:endParaRPr lang="en-US" dirty="0" smtClean="0"/>
          </a:p>
          <a:p>
            <a:r>
              <a:rPr lang="en-US" dirty="0" smtClean="0"/>
              <a:t>Connectivity with SaaS/Cloud based environments such as O365 is possible, as</a:t>
            </a:r>
            <a:r>
              <a:rPr lang="en-US" baseline="0" dirty="0" smtClean="0"/>
              <a:t> O365 allows you to execute PowerShell commands remotely.  The challenge is passing authentication credentials to the cloud without human intervention to create true automation.  One solution is to use an encrypted credentials file, which can be generated by a PowerShell script .  We have included the script to accomplish this as part of the script pack on a resource page we have setup for this session.  The link to the resource page is on a later slide. </a:t>
            </a:r>
            <a:endParaRPr lang="en-US" dirty="0"/>
          </a:p>
        </p:txBody>
      </p:sp>
    </p:spTree>
    <p:extLst>
      <p:ext uri="{BB962C8B-B14F-4D97-AF65-F5344CB8AC3E}">
        <p14:creationId xmlns:p14="http://schemas.microsoft.com/office/powerpoint/2010/main" val="403457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defTabSz="286833" eaLnBrk="1" fontAlgn="auto" latinLnBrk="0" hangingPunct="1">
              <a:lnSpc>
                <a:spcPct val="125000"/>
              </a:lnSpc>
              <a:spcBef>
                <a:spcPts val="0"/>
              </a:spcBef>
              <a:spcAft>
                <a:spcPts val="0"/>
              </a:spcAft>
              <a:buClrTx/>
              <a:buSzTx/>
              <a:buFontTx/>
              <a:buNone/>
              <a:tabLst/>
              <a:defRPr/>
            </a:pPr>
            <a:r>
              <a:rPr lang="en-US" dirty="0" smtClean="0"/>
              <a:t>Security &amp; Privileges</a:t>
            </a:r>
          </a:p>
          <a:p>
            <a:endParaRPr lang="en-US" dirty="0"/>
          </a:p>
        </p:txBody>
      </p:sp>
    </p:spTree>
    <p:extLst>
      <p:ext uri="{BB962C8B-B14F-4D97-AF65-F5344CB8AC3E}">
        <p14:creationId xmlns:p14="http://schemas.microsoft.com/office/powerpoint/2010/main" val="1499536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Presentation Resource Website c</a:t>
            </a:r>
            <a:r>
              <a:rPr lang="en-US" baseline="0" dirty="0" smtClean="0"/>
              <a:t>ontains sample scripts, the presentation material, live demo recording and reference material.</a:t>
            </a:r>
          </a:p>
          <a:p>
            <a:pPr marL="285750" indent="-285750">
              <a:buFontTx/>
              <a:buChar char="-"/>
            </a:pPr>
            <a:endParaRPr lang="en-US" dirty="0"/>
          </a:p>
        </p:txBody>
      </p:sp>
    </p:spTree>
    <p:extLst>
      <p:ext uri="{BB962C8B-B14F-4D97-AF65-F5344CB8AC3E}">
        <p14:creationId xmlns:p14="http://schemas.microsoft.com/office/powerpoint/2010/main" val="3890964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Q&amp;A Session</a:t>
            </a:r>
            <a:endParaRPr lang="en-US" dirty="0"/>
          </a:p>
        </p:txBody>
      </p:sp>
    </p:spTree>
    <p:extLst>
      <p:ext uri="{BB962C8B-B14F-4D97-AF65-F5344CB8AC3E}">
        <p14:creationId xmlns:p14="http://schemas.microsoft.com/office/powerpoint/2010/main" val="212991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Session Description:</a:t>
            </a:r>
          </a:p>
          <a:p>
            <a:pPr marL="0" marR="0" indent="0" algn="l" defTabSz="286833" eaLnBrk="1" fontAlgn="auto" latinLnBrk="0" hangingPunct="1">
              <a:lnSpc>
                <a:spcPct val="125000"/>
              </a:lnSpc>
              <a:spcBef>
                <a:spcPts val="0"/>
              </a:spcBef>
              <a:spcAft>
                <a:spcPts val="0"/>
              </a:spcAft>
              <a:buClrTx/>
              <a:buSzTx/>
              <a:buFontTx/>
              <a:buNone/>
              <a:tabLst/>
              <a:defRPr/>
            </a:pPr>
            <a:r>
              <a:rPr lang="en-US" sz="1600" dirty="0" smtClean="0">
                <a:solidFill>
                  <a:srgbClr val="333333"/>
                </a:solidFill>
                <a:latin typeface="Montserrat"/>
              </a:rPr>
              <a:t>IT departments are always looking for ways to automate and reduce the time it takes to perform day-to-day operational tasks such as creating user accounts, adding mailboxes and distribution lists, etc..  Each year countless hours are spent on this non-value added work, but does it have to be this way?  What if Cherwell Service Management could give you back those hours, reduce human errors, and improve your MTTR?  This session will provide a basic introduction on how you can use the powerful Cherwell Service Management workflow automation, in combination with Windows PowerShell, to give you limitless time savings potential in your day-to-day operations. If you can do it in PowerShell, Cherwell Service Management can automate it. </a:t>
            </a:r>
            <a:endParaRPr lang="en-US" sz="1600" dirty="0" smtClean="0"/>
          </a:p>
          <a:p>
            <a:endParaRPr lang="en-US" dirty="0" smtClean="0"/>
          </a:p>
          <a:p>
            <a:r>
              <a:rPr lang="en-US" dirty="0" smtClean="0"/>
              <a:t>-------------------</a:t>
            </a:r>
          </a:p>
          <a:p>
            <a:r>
              <a:rPr lang="en-US" b="1" dirty="0" smtClean="0"/>
              <a:t>Speaker Notes:</a:t>
            </a:r>
          </a:p>
          <a:p>
            <a:endParaRPr lang="en-US" b="1" dirty="0" smtClean="0"/>
          </a:p>
          <a:p>
            <a:r>
              <a:rPr lang="en-US" dirty="0" smtClean="0"/>
              <a:t>All organizations today are faced with the</a:t>
            </a:r>
            <a:r>
              <a:rPr lang="en-US" baseline="0" dirty="0" smtClean="0"/>
              <a:t> ever increasing challenge of how to best utilize resources in the most effective way possible, and this is especially the case within the area of Business Technology / IT.  IT Groups worldwide are constantly juggling between increasing value to the business at the same time reducing cost, minimizing risk, improve service offerings, all without impacting the quality of the services delivered to customers.  </a:t>
            </a:r>
          </a:p>
          <a:p>
            <a:endParaRPr lang="en-US" baseline="0" dirty="0" smtClean="0"/>
          </a:p>
          <a:p>
            <a:r>
              <a:rPr lang="en-US" baseline="0" dirty="0" smtClean="0"/>
              <a:t>Within this session our goal is to help you remove a few balls you need to juggle by demonstrating how Cherwell can reduce and in some cases eliminate large portions of non-value added IT tasks using Windows PowerShell. </a:t>
            </a:r>
            <a:r>
              <a:rPr lang="en-US" dirty="0" smtClean="0"/>
              <a:t>Please keep in mind this</a:t>
            </a:r>
            <a:r>
              <a:rPr lang="en-US" baseline="0" dirty="0" smtClean="0"/>
              <a:t> sessions primary focus will be on using Cherwell to execute PowerShell and help automate processes.  Due to time limitations our session will not dive into how to script in PowerShell, however at the end of the presentation we will have resources available to everyone that will help you get started if you are unfamiliar with PowerShell or want to learn more.  </a:t>
            </a:r>
            <a:endParaRPr lang="en-US" dirty="0" smtClean="0"/>
          </a:p>
          <a:p>
            <a:endParaRPr lang="en-US" dirty="0"/>
          </a:p>
        </p:txBody>
      </p:sp>
    </p:spTree>
    <p:extLst>
      <p:ext uri="{BB962C8B-B14F-4D97-AF65-F5344CB8AC3E}">
        <p14:creationId xmlns:p14="http://schemas.microsoft.com/office/powerpoint/2010/main" val="3428704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PowerShell?</a:t>
            </a:r>
          </a:p>
          <a:p>
            <a:r>
              <a:rPr lang="en-US" sz="1600" b="0" i="0" dirty="0" smtClean="0">
                <a:effectLst/>
                <a:latin typeface="Avenir Roman"/>
                <a:ea typeface="Avenir Roman"/>
                <a:cs typeface="Avenir Roman"/>
                <a:sym typeface="Avenir Roman"/>
              </a:rPr>
              <a:t>PowerShell is an automation platform and scripting language for Windows and Windows Server that allows you to simplify the management of your systems. Unlike other text-based shells, PowerShell harnesses the power of the .NET Framework, providing rich objects and a massive set of built-in functionality for taking control of your Windows environments. (Source</a:t>
            </a:r>
            <a:r>
              <a:rPr lang="en-US" sz="1600" b="0" i="0" baseline="0" dirty="0" smtClean="0">
                <a:effectLst/>
                <a:latin typeface="Avenir Roman"/>
                <a:ea typeface="Avenir Roman"/>
                <a:cs typeface="Avenir Roman"/>
                <a:sym typeface="Avenir Roman"/>
              </a:rPr>
              <a:t> MSDN)</a:t>
            </a:r>
            <a:endParaRPr lang="en-US" sz="1600" b="0" i="0" dirty="0" smtClean="0">
              <a:effectLst/>
              <a:latin typeface="Avenir Roman"/>
              <a:ea typeface="Avenir Roman"/>
              <a:cs typeface="Avenir Roman"/>
              <a:sym typeface="Avenir Roman"/>
            </a:endParaRPr>
          </a:p>
          <a:p>
            <a:endParaRPr lang="en-US" sz="1600" b="0" i="0" dirty="0" smtClean="0">
              <a:effectLst/>
              <a:latin typeface="Avenir Roman"/>
              <a:sym typeface="Avenir Roman"/>
            </a:endParaRPr>
          </a:p>
          <a:p>
            <a:r>
              <a:rPr lang="en-US" sz="1600" b="0" i="0" dirty="0" smtClean="0">
                <a:effectLst/>
                <a:latin typeface="Avenir Roman"/>
                <a:sym typeface="Avenir Roman"/>
              </a:rPr>
              <a:t>Microsoft</a:t>
            </a:r>
            <a:r>
              <a:rPr lang="en-US" sz="1600" b="0" i="0" baseline="0" dirty="0" smtClean="0">
                <a:effectLst/>
                <a:latin typeface="Avenir Roman"/>
                <a:sym typeface="Avenir Roman"/>
              </a:rPr>
              <a:t>’s intent with PowerShell was to provide a replacement for the existing command line that exist in windows today, that provides a configuration management framework with an associated object based scripting language built upon the .NET Framework.</a:t>
            </a:r>
          </a:p>
          <a:p>
            <a:endParaRPr lang="en-US" sz="1600" b="0" i="0" baseline="0" dirty="0" smtClean="0">
              <a:effectLst/>
              <a:latin typeface="Avenir Roman"/>
              <a:sym typeface="Avenir Roman"/>
            </a:endParaRPr>
          </a:p>
          <a:p>
            <a:r>
              <a:rPr lang="en-US" sz="1600" b="0" i="0" baseline="0" dirty="0" smtClean="0">
                <a:effectLst/>
                <a:latin typeface="Avenir Roman"/>
                <a:sym typeface="Avenir Roman"/>
              </a:rPr>
              <a:t>Why PowerShell?</a:t>
            </a:r>
          </a:p>
          <a:p>
            <a:r>
              <a:rPr lang="en-US" sz="1600" b="0" i="0" baseline="0" dirty="0" smtClean="0">
                <a:effectLst/>
                <a:latin typeface="Avenir Roman"/>
                <a:sym typeface="Avenir Roman"/>
              </a:rPr>
              <a:t>This is Microsoft’s preferred configuration platform going forward.  Most MS products that exist today such as Microsoft Exchange, System Center Configuration Manager (SCCM), Microsoft SharePoint, Microsoft SQL, Windows Server, Windows 7 and up, O365 etc. All use PowerShell as a configuration platform.  In fact, the administration tools for the front end of these systems are simply GUI’s sitting on top of PowerShell such as the Exchange Management Console (EMC) / Exchange Admin Center (EAC).  </a:t>
            </a:r>
            <a:endParaRPr lang="en-US" dirty="0"/>
          </a:p>
        </p:txBody>
      </p:sp>
    </p:spTree>
    <p:extLst>
      <p:ext uri="{BB962C8B-B14F-4D97-AF65-F5344CB8AC3E}">
        <p14:creationId xmlns:p14="http://schemas.microsoft.com/office/powerpoint/2010/main" val="880151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can you do with PowerShell?</a:t>
            </a:r>
          </a:p>
          <a:p>
            <a:endParaRPr lang="en-US" dirty="0" smtClean="0"/>
          </a:p>
          <a:p>
            <a:r>
              <a:rPr lang="en-US" dirty="0" smtClean="0"/>
              <a:t>Just About Anything!</a:t>
            </a:r>
          </a:p>
          <a:p>
            <a:endParaRPr lang="en-US" dirty="0" smtClean="0"/>
          </a:p>
          <a:p>
            <a:r>
              <a:rPr lang="en-US" dirty="0" smtClean="0"/>
              <a:t>PowerShell</a:t>
            </a:r>
            <a:r>
              <a:rPr lang="en-US" baseline="0" dirty="0" smtClean="0"/>
              <a:t> has 100’s of cmdlet’s, functions and 1000’s of parameters that you can use to configure and manage your environment. Microsoft is continuing to make more and more server functions command-line-only, settings and parameters that are only accessible using PowerShell.</a:t>
            </a:r>
            <a:endParaRPr lang="en-US" dirty="0"/>
          </a:p>
        </p:txBody>
      </p:sp>
    </p:spTree>
    <p:extLst>
      <p:ext uri="{BB962C8B-B14F-4D97-AF65-F5344CB8AC3E}">
        <p14:creationId xmlns:p14="http://schemas.microsoft.com/office/powerpoint/2010/main" val="3816326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defTabSz="286833" eaLnBrk="1" fontAlgn="auto" latinLnBrk="0" hangingPunct="1">
              <a:lnSpc>
                <a:spcPct val="125000"/>
              </a:lnSpc>
              <a:spcBef>
                <a:spcPts val="0"/>
              </a:spcBef>
              <a:spcAft>
                <a:spcPts val="0"/>
              </a:spcAft>
              <a:buClrTx/>
              <a:buSzTx/>
              <a:buFontTx/>
              <a:buNone/>
              <a:tabLst/>
              <a:defRPr/>
            </a:pPr>
            <a:r>
              <a:rPr lang="en-US" dirty="0" smtClean="0"/>
              <a:t>This technique will work just as effectively for other scripting languages on Windows, but since Cherwell’s server components and desktop rich client components are only available for Windows it is slightly more difficult to script for other environments.  A common technique for this is to use SSH to run a remote script via a third party tool such as </a:t>
            </a:r>
            <a:r>
              <a:rPr lang="en-US" dirty="0" err="1" smtClean="0"/>
              <a:t>PuTTY</a:t>
            </a:r>
            <a:r>
              <a:rPr lang="en-US" dirty="0" smtClean="0"/>
              <a:t> or, in the latest versions, PowerShell’s SSH support.</a:t>
            </a:r>
          </a:p>
          <a:p>
            <a:endParaRPr lang="en-US" dirty="0"/>
          </a:p>
        </p:txBody>
      </p:sp>
    </p:spTree>
    <p:extLst>
      <p:ext uri="{BB962C8B-B14F-4D97-AF65-F5344CB8AC3E}">
        <p14:creationId xmlns:p14="http://schemas.microsoft.com/office/powerpoint/2010/main" val="565228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executing a PowerShell script that is part of a process flow can easily be accomplished by using a one-step.  Within the One-Step you will want to select the “Run a Program” action.  In this example we will be executing a script against the Incident object.</a:t>
            </a:r>
            <a:endParaRPr lang="en-US" dirty="0"/>
          </a:p>
        </p:txBody>
      </p:sp>
    </p:spTree>
    <p:extLst>
      <p:ext uri="{BB962C8B-B14F-4D97-AF65-F5344CB8AC3E}">
        <p14:creationId xmlns:p14="http://schemas.microsoft.com/office/powerpoint/2010/main" val="925747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Defining</a:t>
            </a:r>
            <a:r>
              <a:rPr lang="en-US" baseline="0" dirty="0" smtClean="0"/>
              <a:t> the script execution:</a:t>
            </a:r>
          </a:p>
          <a:p>
            <a:endParaRPr lang="en-US" baseline="0" dirty="0" smtClean="0"/>
          </a:p>
          <a:p>
            <a:r>
              <a:rPr lang="en-US" b="1" baseline="0" dirty="0" smtClean="0"/>
              <a:t>Name: </a:t>
            </a:r>
            <a:r>
              <a:rPr lang="en-US" b="0" baseline="0" dirty="0" smtClean="0"/>
              <a:t>This is the display name used within the One-Step</a:t>
            </a:r>
          </a:p>
          <a:p>
            <a:r>
              <a:rPr lang="en-US" b="1" baseline="0" dirty="0" err="1" smtClean="0"/>
              <a:t>FileName</a:t>
            </a:r>
            <a:r>
              <a:rPr lang="en-US" b="1" baseline="0" dirty="0" smtClean="0"/>
              <a:t>: </a:t>
            </a:r>
            <a:r>
              <a:rPr lang="en-US" b="0" baseline="0" dirty="0" smtClean="0"/>
              <a:t>The location of PowerShell.  The default is: </a:t>
            </a:r>
            <a:r>
              <a:rPr kumimoji="0" lang="en-US" sz="1600" b="0" i="0" u="none" strike="noStrike" cap="none" spc="0" normalizeH="0" baseline="0" dirty="0" smtClean="0">
                <a:ln>
                  <a:noFill/>
                </a:ln>
                <a:solidFill>
                  <a:srgbClr val="000000"/>
                </a:solidFill>
                <a:effectLst/>
                <a:uFillTx/>
                <a:latin typeface="Avenir Roman"/>
                <a:ea typeface="Avenir Roman"/>
                <a:cs typeface="Avenir Roman"/>
                <a:sym typeface="Helvetica Light"/>
              </a:rPr>
              <a:t>(:\Windows\System32\</a:t>
            </a:r>
            <a:r>
              <a:rPr kumimoji="0" lang="en-US" sz="1600" b="0" i="0" u="none" strike="noStrike" cap="none" spc="0" normalizeH="0" baseline="0" dirty="0" err="1" smtClean="0">
                <a:ln>
                  <a:noFill/>
                </a:ln>
                <a:solidFill>
                  <a:srgbClr val="000000"/>
                </a:solidFill>
                <a:effectLst/>
                <a:uFillTx/>
                <a:latin typeface="Avenir Roman"/>
                <a:ea typeface="Avenir Roman"/>
                <a:cs typeface="Avenir Roman"/>
                <a:sym typeface="Helvetica Light"/>
              </a:rPr>
              <a:t>WindowsPowerShell</a:t>
            </a:r>
            <a:r>
              <a:rPr kumimoji="0" lang="en-US" sz="1600" b="0" i="0" u="none" strike="noStrike" cap="none" spc="0" normalizeH="0" baseline="0" dirty="0" smtClean="0">
                <a:ln>
                  <a:noFill/>
                </a:ln>
                <a:solidFill>
                  <a:srgbClr val="000000"/>
                </a:solidFill>
                <a:effectLst/>
                <a:uFillTx/>
                <a:latin typeface="Avenir Roman"/>
                <a:ea typeface="Avenir Roman"/>
                <a:cs typeface="Avenir Roman"/>
                <a:sym typeface="Helvetica Light"/>
              </a:rPr>
              <a:t>\v1.0\powershell.exe</a:t>
            </a:r>
          </a:p>
          <a:p>
            <a:r>
              <a:rPr kumimoji="0" lang="en-US" sz="1600" b="1" i="0" u="none" strike="noStrike" cap="none" spc="0" normalizeH="0" baseline="0" dirty="0" smtClean="0">
                <a:ln>
                  <a:noFill/>
                </a:ln>
                <a:solidFill>
                  <a:srgbClr val="000000"/>
                </a:solidFill>
                <a:effectLst/>
                <a:uFillTx/>
                <a:latin typeface="Avenir Roman"/>
                <a:sym typeface="Helvetica Light"/>
              </a:rPr>
              <a:t>Command-Line Arguments: </a:t>
            </a:r>
            <a:r>
              <a:rPr kumimoji="0" lang="en-US" sz="1600" b="0" i="0" u="none" strike="noStrike" cap="none" spc="0" normalizeH="0" baseline="0" dirty="0" smtClean="0">
                <a:ln>
                  <a:noFill/>
                </a:ln>
                <a:solidFill>
                  <a:srgbClr val="000000"/>
                </a:solidFill>
                <a:effectLst/>
                <a:uFillTx/>
                <a:latin typeface="Avenir Roman"/>
                <a:sym typeface="Helvetica Light"/>
              </a:rPr>
              <a:t>This is where you call out the script you are executing along with any additional arguments you would like to pass into the script.  You can pass values into the script for consumption. </a:t>
            </a:r>
          </a:p>
          <a:p>
            <a:r>
              <a:rPr kumimoji="0" lang="en-US" sz="1600" b="1" i="0" u="none" strike="noStrike" cap="none" spc="0" normalizeH="0" baseline="0" dirty="0" smtClean="0">
                <a:ln>
                  <a:noFill/>
                </a:ln>
                <a:solidFill>
                  <a:srgbClr val="000000"/>
                </a:solidFill>
                <a:effectLst/>
                <a:uFillTx/>
                <a:latin typeface="Avenir Roman"/>
                <a:sym typeface="Helvetica Light"/>
              </a:rPr>
              <a:t>One-Step Interaction Definition: </a:t>
            </a:r>
            <a:r>
              <a:rPr kumimoji="0" lang="en-US" sz="1600" b="0" i="0" u="none" strike="noStrike" cap="none" spc="0" normalizeH="0" baseline="0" dirty="0" smtClean="0">
                <a:ln>
                  <a:noFill/>
                </a:ln>
                <a:solidFill>
                  <a:srgbClr val="000000"/>
                </a:solidFill>
                <a:effectLst/>
                <a:uFillTx/>
                <a:latin typeface="Avenir Roman"/>
                <a:sym typeface="Helvetica Light"/>
              </a:rPr>
              <a:t>This area is where you can define how the One-Step itself can interact with the execution of the script.</a:t>
            </a:r>
          </a:p>
          <a:p>
            <a:r>
              <a:rPr lang="en-US" sz="1600" b="0" i="0" u="sng" strike="noStrike" dirty="0" smtClean="0">
                <a:effectLst/>
                <a:latin typeface="Avenir Roman"/>
                <a:ea typeface="Avenir Roman"/>
                <a:cs typeface="Avenir Roman"/>
                <a:sym typeface="Avenir Roman"/>
              </a:rPr>
              <a:t>Wait for Program to End before Continuing:</a:t>
            </a:r>
            <a:r>
              <a:rPr lang="en-US" sz="1600" b="0" i="0" u="none" strike="noStrike" dirty="0" smtClean="0">
                <a:effectLst/>
                <a:latin typeface="Avenir Roman"/>
                <a:ea typeface="Avenir Roman"/>
                <a:cs typeface="Avenir Roman"/>
                <a:sym typeface="Avenir Roman"/>
              </a:rPr>
              <a:t> Select this check box to have the One-Step wait until the program finishes executing before continuing to the next Action.</a:t>
            </a:r>
          </a:p>
          <a:p>
            <a:endParaRPr lang="en-US" sz="1600" b="0" i="0" u="sng" strike="noStrike" dirty="0" smtClean="0">
              <a:effectLst/>
              <a:latin typeface="Avenir Roman"/>
              <a:ea typeface="Avenir Roman"/>
              <a:cs typeface="Avenir Roman"/>
              <a:sym typeface="Avenir Roman"/>
            </a:endParaRPr>
          </a:p>
          <a:p>
            <a:pPr marL="0" marR="0" indent="0" defTabSz="286833" eaLnBrk="1" fontAlgn="auto" latinLnBrk="0" hangingPunct="1">
              <a:lnSpc>
                <a:spcPct val="125000"/>
              </a:lnSpc>
              <a:spcBef>
                <a:spcPts val="0"/>
              </a:spcBef>
              <a:spcAft>
                <a:spcPts val="0"/>
              </a:spcAft>
              <a:buClrTx/>
              <a:buSzTx/>
              <a:buFontTx/>
              <a:buNone/>
              <a:tabLst/>
              <a:defRPr/>
            </a:pPr>
            <a:r>
              <a:rPr lang="en-US" sz="1600" b="1" i="0" u="none" strike="noStrike" dirty="0" smtClean="0">
                <a:effectLst/>
                <a:latin typeface="Avenir Roman"/>
                <a:ea typeface="Avenir Roman"/>
                <a:cs typeface="Avenir Roman"/>
                <a:sym typeface="Avenir Roman"/>
              </a:rPr>
              <a:t>Note:</a:t>
            </a:r>
            <a:r>
              <a:rPr lang="en-US" sz="1600" b="0" i="0" u="none" strike="noStrike" dirty="0" smtClean="0">
                <a:effectLst/>
                <a:latin typeface="Avenir Roman"/>
                <a:ea typeface="Avenir Roman"/>
                <a:cs typeface="Avenir Roman"/>
                <a:sym typeface="Avenir Roman"/>
              </a:rPr>
              <a:t> The next two options are only available if you select </a:t>
            </a:r>
            <a:r>
              <a:rPr lang="en-US" sz="1600" b="0" i="1" u="none" strike="noStrike" dirty="0" smtClean="0">
                <a:effectLst/>
                <a:latin typeface="Avenir Roman"/>
                <a:ea typeface="Avenir Roman"/>
                <a:cs typeface="Avenir Roman"/>
                <a:sym typeface="Avenir Roman"/>
              </a:rPr>
              <a:t>Wait for Program to End before Continuing</a:t>
            </a:r>
            <a:r>
              <a:rPr lang="en-US" sz="1600" b="0" i="0" u="none" strike="noStrike" dirty="0" smtClean="0">
                <a:effectLst/>
                <a:latin typeface="Avenir Roman"/>
                <a:ea typeface="Avenir Roman"/>
                <a:cs typeface="Avenir Roman"/>
                <a:sym typeface="Avenir Roman"/>
              </a:rPr>
              <a:t>.</a:t>
            </a:r>
          </a:p>
          <a:p>
            <a:r>
              <a:rPr lang="en-US" sz="1600" b="0" i="0" u="sng" strike="noStrike" dirty="0" smtClean="0">
                <a:effectLst/>
                <a:latin typeface="Avenir Roman"/>
                <a:ea typeface="Avenir Roman"/>
                <a:cs typeface="Avenir Roman"/>
                <a:sym typeface="Avenir Roman"/>
              </a:rPr>
              <a:t>Timeout after X Seconds:</a:t>
            </a:r>
            <a:r>
              <a:rPr lang="en-US" sz="1600" b="0" i="0" u="none" strike="noStrike" dirty="0" smtClean="0">
                <a:effectLst/>
                <a:latin typeface="Avenir Roman"/>
                <a:ea typeface="Avenir Roman"/>
                <a:cs typeface="Avenir Roman"/>
                <a:sym typeface="Avenir Roman"/>
              </a:rPr>
              <a:t> Select this check box to have the One-Step either wait until the program is finished executing or the specified number of seconds has passed.</a:t>
            </a:r>
          </a:p>
          <a:p>
            <a:r>
              <a:rPr lang="en-US" sz="1600" b="0" i="0" u="sng" strike="noStrike" dirty="0" smtClean="0">
                <a:effectLst/>
                <a:latin typeface="Avenir Roman"/>
                <a:ea typeface="Avenir Roman"/>
                <a:cs typeface="Avenir Roman"/>
                <a:sym typeface="Avenir Roman"/>
              </a:rPr>
              <a:t>Store Exit Code from Program:</a:t>
            </a:r>
            <a:r>
              <a:rPr lang="en-US" sz="1600" b="0" i="0" u="none" strike="noStrike" dirty="0" smtClean="0">
                <a:effectLst/>
                <a:latin typeface="Avenir Roman"/>
                <a:ea typeface="Avenir Roman"/>
                <a:cs typeface="Avenir Roman"/>
                <a:sym typeface="Avenir Roman"/>
              </a:rPr>
              <a:t> Select this check box to have CSM store the program’s return code for use in future One-Step Actions. Then, provide a name for the variable that will hold the return code. It is then available as a variable in the system.</a:t>
            </a:r>
          </a:p>
          <a:p>
            <a:pPr marL="0" marR="0" indent="0" defTabSz="286833" eaLnBrk="1" fontAlgn="auto" latinLnBrk="0" hangingPunct="1">
              <a:lnSpc>
                <a:spcPct val="125000"/>
              </a:lnSpc>
              <a:spcBef>
                <a:spcPts val="0"/>
              </a:spcBef>
              <a:spcAft>
                <a:spcPts val="0"/>
              </a:spcAft>
              <a:buClrTx/>
              <a:buSzTx/>
              <a:buFontTx/>
              <a:buNone/>
              <a:tabLst/>
              <a:defRPr/>
            </a:pPr>
            <a:endParaRPr lang="en-US" sz="1600" b="1" i="0" u="none" strike="noStrike" dirty="0" smtClean="0">
              <a:effectLst/>
              <a:latin typeface="Avenir Roman"/>
              <a:ea typeface="Avenir Roman"/>
              <a:cs typeface="Avenir Roman"/>
              <a:sym typeface="Avenir Roman"/>
            </a:endParaRPr>
          </a:p>
          <a:p>
            <a:r>
              <a:rPr lang="en-US" sz="1600" b="1" i="0" u="none" strike="noStrike" dirty="0" smtClean="0">
                <a:effectLst/>
                <a:latin typeface="Avenir Roman"/>
                <a:ea typeface="Avenir Roman"/>
                <a:cs typeface="Avenir Roman"/>
                <a:sym typeface="Avenir Roman"/>
              </a:rPr>
              <a:t>Note: </a:t>
            </a:r>
            <a:r>
              <a:rPr lang="en-US" sz="1600" b="0" i="0" u="none" strike="noStrike" dirty="0" smtClean="0">
                <a:effectLst/>
                <a:latin typeface="Avenir Roman"/>
                <a:ea typeface="Avenir Roman"/>
                <a:cs typeface="Avenir Roman"/>
                <a:sym typeface="Avenir Roman"/>
              </a:rPr>
              <a:t>This is not required; however, in most cases, you want to store the program result so that you can do something with it (ex: Create a Journal that records the result).</a:t>
            </a:r>
          </a:p>
          <a:p>
            <a:pPr fontAlgn="base"/>
            <a:endParaRPr lang="en-US" sz="1600" b="0" i="0" u="none" strike="noStrike" dirty="0" smtClean="0">
              <a:effectLst/>
              <a:latin typeface="Avenir Roman"/>
              <a:ea typeface="Avenir Roman"/>
              <a:cs typeface="Avenir Roman"/>
              <a:sym typeface="Avenir Roman"/>
            </a:endParaRPr>
          </a:p>
          <a:p>
            <a:pPr fontAlgn="base"/>
            <a:r>
              <a:rPr lang="en-US" sz="1600" b="0" i="0" u="none" strike="noStrike" dirty="0" smtClean="0">
                <a:effectLst/>
                <a:latin typeface="Avenir Roman"/>
                <a:ea typeface="Avenir Roman"/>
                <a:cs typeface="Avenir Roman"/>
                <a:sym typeface="Avenir Roman"/>
              </a:rPr>
              <a:t>Define how the program should run:</a:t>
            </a:r>
          </a:p>
          <a:p>
            <a:pPr lvl="1" fontAlgn="base"/>
            <a:r>
              <a:rPr lang="en-US" sz="1600" b="0" i="0" u="none" strike="noStrike" dirty="0" smtClean="0">
                <a:effectLst/>
                <a:latin typeface="Avenir Roman"/>
                <a:ea typeface="Avenir Roman"/>
                <a:cs typeface="Avenir Roman"/>
                <a:sym typeface="Avenir Roman"/>
              </a:rPr>
              <a:t>Run: In the drop-down, select the type of window to run the program in.</a:t>
            </a:r>
          </a:p>
          <a:p>
            <a:pPr lvl="2" fontAlgn="base"/>
            <a:r>
              <a:rPr lang="en-US" sz="1600" b="0" i="0" u="none" strike="noStrike" dirty="0" smtClean="0">
                <a:effectLst/>
                <a:latin typeface="Avenir Roman"/>
                <a:ea typeface="Avenir Roman"/>
                <a:cs typeface="Avenir Roman"/>
                <a:sym typeface="Avenir Roman"/>
              </a:rPr>
              <a:t>Normal Window: Select this option to have the program run in a normal size window</a:t>
            </a:r>
          </a:p>
          <a:p>
            <a:pPr lvl="2" fontAlgn="base"/>
            <a:r>
              <a:rPr lang="en-US" sz="1600" b="0" i="0" u="none" strike="noStrike" dirty="0" smtClean="0">
                <a:effectLst/>
                <a:latin typeface="Avenir Roman"/>
                <a:ea typeface="Avenir Roman"/>
                <a:cs typeface="Avenir Roman"/>
                <a:sym typeface="Avenir Roman"/>
              </a:rPr>
              <a:t>Minimized: Select this option to have the program run in a minimized window (shown in taskbar).</a:t>
            </a:r>
          </a:p>
          <a:p>
            <a:pPr lvl="2" fontAlgn="base"/>
            <a:r>
              <a:rPr lang="en-US" sz="1600" b="0" i="0" u="none" strike="noStrike" dirty="0" smtClean="0">
                <a:effectLst/>
                <a:latin typeface="Avenir Roman"/>
                <a:ea typeface="Avenir Roman"/>
                <a:cs typeface="Avenir Roman"/>
                <a:sym typeface="Avenir Roman"/>
              </a:rPr>
              <a:t>Maximized: Select this option to have the program run in a maximized window (fills entire computer screen).</a:t>
            </a:r>
          </a:p>
          <a:p>
            <a:pPr lvl="2" fontAlgn="base"/>
            <a:r>
              <a:rPr lang="en-US" sz="1600" b="0" i="0" u="none" strike="noStrike" dirty="0" smtClean="0">
                <a:effectLst/>
                <a:latin typeface="Avenir Roman"/>
                <a:ea typeface="Avenir Roman"/>
                <a:cs typeface="Avenir Roman"/>
                <a:sym typeface="Avenir Roman"/>
              </a:rPr>
              <a:t>With No Window: Select this option to have the program run without being shown in a window.</a:t>
            </a:r>
          </a:p>
          <a:p>
            <a:pPr lvl="1" fontAlgn="base"/>
            <a:r>
              <a:rPr lang="en-US" sz="1600" b="0" i="0" u="none" strike="noStrike" dirty="0" smtClean="0">
                <a:effectLst/>
                <a:latin typeface="Avenir Roman"/>
                <a:ea typeface="Avenir Roman"/>
                <a:cs typeface="Avenir Roman"/>
                <a:sym typeface="Avenir Roman"/>
              </a:rPr>
              <a:t>Custom Run Verb: Provide an additional parameter that tells the program how to run (if the program requires one).</a:t>
            </a:r>
            <a:r>
              <a:rPr lang="en-US" sz="1600" b="1" i="0" u="none" strike="noStrike" dirty="0" smtClean="0">
                <a:effectLst/>
                <a:latin typeface="Avenir Roman"/>
                <a:ea typeface="Avenir Roman"/>
                <a:cs typeface="Avenir Roman"/>
                <a:sym typeface="Avenir Roman"/>
              </a:rPr>
              <a:t>Note:</a:t>
            </a:r>
            <a:r>
              <a:rPr lang="en-US" sz="1600" b="0" i="0" u="none" strike="noStrike" dirty="0" smtClean="0">
                <a:effectLst/>
                <a:latin typeface="Avenir Roman"/>
                <a:ea typeface="Avenir Roman"/>
                <a:cs typeface="Avenir Roman"/>
                <a:sym typeface="Avenir Roman"/>
              </a:rPr>
              <a:t> Some common verbs are NEW, OPEN, EDIT, and PRINT. Consult your program’s documentation to find out what verbs are available. If the program makes its list of supported verbs available, they are displayed in the drop-down.</a:t>
            </a:r>
          </a:p>
          <a:p>
            <a:pPr lvl="1" fontAlgn="base"/>
            <a:r>
              <a:rPr lang="en-US" sz="1600" b="0" i="0" u="none" strike="noStrike" dirty="0" smtClean="0">
                <a:effectLst/>
                <a:latin typeface="Avenir Roman"/>
                <a:ea typeface="Avenir Roman"/>
                <a:cs typeface="Avenir Roman"/>
                <a:sym typeface="Avenir Roman"/>
              </a:rPr>
              <a:t>Pause after Run: Select this check box to have the One-Step pause for a few extra seconds after running the program before continuing to the next Action. Then, specify the number of seconds the One-Step should pause.</a:t>
            </a:r>
          </a:p>
          <a:p>
            <a:endParaRPr kumimoji="0" lang="en-US" sz="1600" b="1" i="0" u="none" strike="noStrike" cap="none" spc="0" normalizeH="0" baseline="0" dirty="0" smtClean="0">
              <a:ln>
                <a:noFill/>
              </a:ln>
              <a:solidFill>
                <a:srgbClr val="000000"/>
              </a:solidFill>
              <a:effectLst/>
              <a:uFillTx/>
              <a:latin typeface="Avenir Roman"/>
              <a:sym typeface="Helvetica Light"/>
            </a:endParaRPr>
          </a:p>
          <a:p>
            <a:endParaRPr lang="en-US" b="1" dirty="0"/>
          </a:p>
        </p:txBody>
      </p:sp>
    </p:spTree>
    <p:extLst>
      <p:ext uri="{BB962C8B-B14F-4D97-AF65-F5344CB8AC3E}">
        <p14:creationId xmlns:p14="http://schemas.microsoft.com/office/powerpoint/2010/main" val="737726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pass named</a:t>
            </a:r>
            <a:r>
              <a:rPr lang="en-US" baseline="0" dirty="0" smtClean="0"/>
              <a:t> variables into the PowerShell script via the command line argument. </a:t>
            </a:r>
            <a:endParaRPr lang="en-US" dirty="0"/>
          </a:p>
        </p:txBody>
      </p:sp>
    </p:spTree>
    <p:extLst>
      <p:ext uri="{BB962C8B-B14F-4D97-AF65-F5344CB8AC3E}">
        <p14:creationId xmlns:p14="http://schemas.microsoft.com/office/powerpoint/2010/main" val="1354315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pass named</a:t>
            </a:r>
            <a:r>
              <a:rPr lang="en-US" baseline="0" dirty="0" smtClean="0"/>
              <a:t> variables into the PowerShell script via the command line argument. You can pass as many variables into the script as want, and have the script use this information.  Particularly useful for setting up a new user account, mailbox or distribution group in Active Directory. </a:t>
            </a:r>
            <a:endParaRPr lang="en-US" dirty="0"/>
          </a:p>
        </p:txBody>
      </p:sp>
    </p:spTree>
    <p:extLst>
      <p:ext uri="{BB962C8B-B14F-4D97-AF65-F5344CB8AC3E}">
        <p14:creationId xmlns:p14="http://schemas.microsoft.com/office/powerpoint/2010/main" val="3284340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Custom Layout">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92" y="3030"/>
            <a:ext cx="9139616" cy="5142590"/>
          </a:xfrm>
          <a:prstGeom prst="rect">
            <a:avLst/>
          </a:prstGeom>
        </p:spPr>
      </p:pic>
      <p:sp>
        <p:nvSpPr>
          <p:cNvPr id="10" name="Text Placeholder 14"/>
          <p:cNvSpPr>
            <a:spLocks noGrp="1"/>
          </p:cNvSpPr>
          <p:nvPr>
            <p:ph type="body" sz="quarter" idx="10" hasCustomPrompt="1"/>
          </p:nvPr>
        </p:nvSpPr>
        <p:spPr>
          <a:xfrm>
            <a:off x="560435" y="3462683"/>
            <a:ext cx="8028972" cy="497551"/>
          </a:xfrm>
          <a:prstGeom prst="rect">
            <a:avLst/>
          </a:prstGeom>
          <a:noFill/>
          <a:ln>
            <a:noFill/>
          </a:ln>
        </p:spPr>
        <p:txBody>
          <a:bodyPr vert="horz" lIns="57366" tIns="28685" rIns="57366" bIns="28685"/>
          <a:lstStyle>
            <a:lvl1pPr marL="0" indent="0" algn="ctr">
              <a:buFontTx/>
              <a:buNone/>
              <a:defRPr sz="2600" b="1" i="0" baseline="0">
                <a:solidFill>
                  <a:schemeClr val="bg1"/>
                </a:solidFill>
              </a:defRPr>
            </a:lvl1pPr>
          </a:lstStyle>
          <a:p>
            <a:pPr lvl="0"/>
            <a:r>
              <a:rPr lang="en-US" dirty="0" smtClean="0"/>
              <a:t>Topic Title</a:t>
            </a:r>
            <a:endParaRPr lang="en-US" dirty="0"/>
          </a:p>
        </p:txBody>
      </p:sp>
      <p:sp>
        <p:nvSpPr>
          <p:cNvPr id="11" name="Text Placeholder 16"/>
          <p:cNvSpPr>
            <a:spLocks noGrp="1"/>
          </p:cNvSpPr>
          <p:nvPr>
            <p:ph type="body" sz="quarter" idx="11" hasCustomPrompt="1"/>
          </p:nvPr>
        </p:nvSpPr>
        <p:spPr>
          <a:xfrm>
            <a:off x="560435" y="4022848"/>
            <a:ext cx="8028972" cy="266313"/>
          </a:xfrm>
          <a:prstGeom prst="rect">
            <a:avLst/>
          </a:prstGeom>
          <a:noFill/>
          <a:ln>
            <a:noFill/>
          </a:ln>
        </p:spPr>
        <p:txBody>
          <a:bodyPr vert="horz" lIns="57366" tIns="28685" rIns="57366" bIns="28685"/>
          <a:lstStyle>
            <a:lvl1pPr marL="0" indent="0" algn="ctr">
              <a:buFontTx/>
              <a:buNone/>
              <a:defRPr sz="1600" baseline="0">
                <a:solidFill>
                  <a:schemeClr val="bg1"/>
                </a:solidFill>
              </a:defRPr>
            </a:lvl1pPr>
          </a:lstStyle>
          <a:p>
            <a:pPr lvl="0"/>
            <a:r>
              <a:rPr lang="en-US" dirty="0" smtClean="0"/>
              <a:t>First and Last Name</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5049" y="359262"/>
            <a:ext cx="3733902" cy="1226104"/>
          </a:xfrm>
          <a:prstGeom prst="rect">
            <a:avLst/>
          </a:prstGeom>
        </p:spPr>
      </p:pic>
      <p:sp>
        <p:nvSpPr>
          <p:cNvPr id="13" name="TextBox 12"/>
          <p:cNvSpPr txBox="1"/>
          <p:nvPr userDrawn="1"/>
        </p:nvSpPr>
        <p:spPr>
          <a:xfrm>
            <a:off x="554593" y="4648426"/>
            <a:ext cx="8034814" cy="307777"/>
          </a:xfrm>
          <a:prstGeom prst="rect">
            <a:avLst/>
          </a:prstGeom>
          <a:noFill/>
        </p:spPr>
        <p:txBody>
          <a:bodyPr wrap="square" rtlCol="0">
            <a:spAutoFit/>
          </a:bodyPr>
          <a:lstStyle/>
          <a:p>
            <a:pPr algn="ctr" defTabSz="457200">
              <a:defRPr/>
            </a:pPr>
            <a:r>
              <a:rPr lang="en-US" sz="1400" dirty="0" err="1" smtClean="0">
                <a:solidFill>
                  <a:prstClr val="white"/>
                </a:solidFill>
              </a:rPr>
              <a:t>www.cherwellgc.com</a:t>
            </a:r>
            <a:r>
              <a:rPr lang="en-US" sz="1400" baseline="0" dirty="0" smtClean="0">
                <a:solidFill>
                  <a:prstClr val="white"/>
                </a:solidFill>
              </a:rPr>
              <a:t>      </a:t>
            </a:r>
            <a:r>
              <a:rPr lang="en-US" sz="1400" dirty="0" smtClean="0">
                <a:solidFill>
                  <a:prstClr val="white"/>
                </a:solidFill>
              </a:rPr>
              <a:t>#CGC15</a:t>
            </a:r>
          </a:p>
        </p:txBody>
      </p:sp>
      <p:sp>
        <p:nvSpPr>
          <p:cNvPr id="7" name="Text Placeholder 16"/>
          <p:cNvSpPr>
            <a:spLocks noGrp="1"/>
          </p:cNvSpPr>
          <p:nvPr>
            <p:ph type="body" sz="quarter" idx="12" hasCustomPrompt="1"/>
          </p:nvPr>
        </p:nvSpPr>
        <p:spPr>
          <a:xfrm>
            <a:off x="560435" y="4292246"/>
            <a:ext cx="8028972" cy="266313"/>
          </a:xfrm>
          <a:prstGeom prst="rect">
            <a:avLst/>
          </a:prstGeom>
          <a:noFill/>
          <a:ln>
            <a:noFill/>
          </a:ln>
        </p:spPr>
        <p:txBody>
          <a:bodyPr vert="horz" lIns="57366" tIns="28685" rIns="57366" bIns="28685"/>
          <a:lstStyle>
            <a:lvl1pPr marL="0" indent="0" algn="ctr">
              <a:buFontTx/>
              <a:buNone/>
              <a:defRPr sz="1200" baseline="0">
                <a:solidFill>
                  <a:schemeClr val="bg1"/>
                </a:solidFill>
              </a:defRPr>
            </a:lvl1pPr>
          </a:lstStyle>
          <a:p>
            <a:pPr lvl="0"/>
            <a:r>
              <a:rPr lang="en-US" dirty="0" smtClean="0"/>
              <a:t>Job Title, Company Name</a:t>
            </a:r>
            <a:endParaRPr lang="en-US" dirty="0"/>
          </a:p>
        </p:txBody>
      </p:sp>
    </p:spTree>
    <p:extLst>
      <p:ext uri="{BB962C8B-B14F-4D97-AF65-F5344CB8AC3E}">
        <p14:creationId xmlns:p14="http://schemas.microsoft.com/office/powerpoint/2010/main" val="741882127"/>
      </p:ext>
    </p:extLst>
  </p:cSld>
  <p:clrMapOvr>
    <a:overrideClrMapping bg1="lt1" tx1="dk1" bg2="lt2" tx2="dk2" accent1="accent1" accent2="accent2" accent3="accent3" accent4="accent4" accent5="accent5" accent6="accent6" hlink="hlink" folHlink="folHlink"/>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8" name="Text Placeholder 14"/>
          <p:cNvSpPr>
            <a:spLocks noGrp="1"/>
          </p:cNvSpPr>
          <p:nvPr>
            <p:ph type="body" sz="quarter" idx="10" hasCustomPrompt="1"/>
          </p:nvPr>
        </p:nvSpPr>
        <p:spPr>
          <a:xfrm>
            <a:off x="333270" y="282370"/>
            <a:ext cx="8454950" cy="374514"/>
          </a:xfrm>
          <a:prstGeom prst="rect">
            <a:avLst/>
          </a:prstGeom>
        </p:spPr>
        <p:txBody>
          <a:bodyPr vert="horz" lIns="57366" tIns="28685" rIns="57366" bIns="28685"/>
          <a:lstStyle>
            <a:lvl1pPr marL="0" indent="0" algn="l">
              <a:buFontTx/>
              <a:buNone/>
              <a:defRPr sz="2400" b="1" i="0" baseline="0">
                <a:solidFill>
                  <a:srgbClr val="48742D"/>
                </a:solidFill>
              </a:defRPr>
            </a:lvl1pPr>
          </a:lstStyle>
          <a:p>
            <a:pPr lvl="0"/>
            <a:r>
              <a:rPr lang="en-US" dirty="0" smtClean="0"/>
              <a:t>Title Goes Here</a:t>
            </a:r>
            <a:endParaRPr lang="en-US" dirty="0"/>
          </a:p>
        </p:txBody>
      </p:sp>
      <p:sp>
        <p:nvSpPr>
          <p:cNvPr id="9" name="Content Placeholder 2"/>
          <p:cNvSpPr>
            <a:spLocks noGrp="1"/>
          </p:cNvSpPr>
          <p:nvPr>
            <p:ph idx="1"/>
          </p:nvPr>
        </p:nvSpPr>
        <p:spPr>
          <a:xfrm>
            <a:off x="333270" y="847933"/>
            <a:ext cx="8454950" cy="3539195"/>
          </a:xfrm>
          <a:prstGeom prst="rect">
            <a:avLst/>
          </a:prstGeom>
        </p:spPr>
        <p:txBody>
          <a:bodyPr lIns="91440"/>
          <a:lstStyle>
            <a:lvl1pPr marL="285750" indent="-285750">
              <a:spcBef>
                <a:spcPts val="168"/>
              </a:spcBef>
              <a:buFont typeface="Arial"/>
              <a:buChar char="•"/>
              <a:defRPr sz="1600">
                <a:solidFill>
                  <a:srgbClr val="898C8D"/>
                </a:solidFill>
              </a:defRPr>
            </a:lvl1pPr>
            <a:lvl2pPr marL="621765" indent="-347472" algn="l">
              <a:spcBef>
                <a:spcPts val="168"/>
              </a:spcBef>
              <a:buClr>
                <a:srgbClr val="898C8D"/>
              </a:buClr>
              <a:buFont typeface="Arial"/>
              <a:buChar char="•"/>
              <a:defRPr sz="1400">
                <a:solidFill>
                  <a:srgbClr val="898C8D"/>
                </a:solidFill>
              </a:defRPr>
            </a:lvl2pPr>
            <a:lvl3pPr>
              <a:spcBef>
                <a:spcPts val="168"/>
              </a:spcBef>
              <a:defRPr sz="1600">
                <a:solidFill>
                  <a:srgbClr val="898C8D"/>
                </a:solidFill>
              </a:defRPr>
            </a:lvl3pPr>
            <a:lvl4pPr>
              <a:spcBef>
                <a:spcPts val="168"/>
              </a:spcBef>
              <a:defRPr sz="1400">
                <a:solidFill>
                  <a:srgbClr val="898C8D"/>
                </a:solidFill>
              </a:defRPr>
            </a:lvl4pPr>
            <a:lvl5pPr>
              <a:spcBef>
                <a:spcPts val="168"/>
              </a:spcBef>
              <a:defRPr sz="1400">
                <a:solidFill>
                  <a:srgbClr val="898C8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 y="4545528"/>
            <a:ext cx="9143994" cy="597971"/>
          </a:xfrm>
          <a:prstGeom prst="rect">
            <a:avLst/>
          </a:prstGeom>
        </p:spPr>
      </p:pic>
      <p:pic>
        <p:nvPicPr>
          <p:cNvPr id="3" name="Picture 2" descr="Cherwell Global Conference W.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270" y="4670501"/>
            <a:ext cx="962335" cy="393556"/>
          </a:xfrm>
          <a:prstGeom prst="rect">
            <a:avLst/>
          </a:prstGeom>
          <a:noFill/>
          <a:ln>
            <a:noFill/>
          </a:ln>
        </p:spPr>
      </p:pic>
      <p:sp>
        <p:nvSpPr>
          <p:cNvPr id="6" name="TextBox 5"/>
          <p:cNvSpPr txBox="1"/>
          <p:nvPr userDrawn="1"/>
        </p:nvSpPr>
        <p:spPr>
          <a:xfrm>
            <a:off x="1535052" y="4708261"/>
            <a:ext cx="1778644"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eaLnBrk="1" fontAlgn="auto" latinLnBrk="1" hangingPunct="0">
              <a:lnSpc>
                <a:spcPct val="100000"/>
              </a:lnSpc>
              <a:spcBef>
                <a:spcPts val="0"/>
              </a:spcBef>
              <a:spcAft>
                <a:spcPts val="0"/>
              </a:spcAft>
              <a:buClrTx/>
              <a:buSzTx/>
              <a:buFontTx/>
              <a:buNone/>
              <a:tabLst/>
              <a:defRPr/>
            </a:pPr>
            <a:r>
              <a:rPr kumimoji="0" lang="en-US" sz="1400" b="0" i="0" u="none" strike="noStrike" cap="none" spc="0" normalizeH="0" baseline="0" dirty="0" err="1" smtClean="0">
                <a:ln>
                  <a:noFill/>
                </a:ln>
                <a:solidFill>
                  <a:schemeClr val="bg1"/>
                </a:solidFill>
                <a:effectLst/>
                <a:uFillTx/>
                <a:latin typeface="+mn-lt"/>
                <a:ea typeface="+mn-ea"/>
                <a:cs typeface="+mn-cs"/>
                <a:sym typeface="Helvetica Light"/>
              </a:rPr>
              <a:t>www.cherwellgc.com</a:t>
            </a:r>
            <a:endParaRPr kumimoji="0" lang="en-US" sz="14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0" name="TextBox 9"/>
          <p:cNvSpPr txBox="1"/>
          <p:nvPr userDrawn="1"/>
        </p:nvSpPr>
        <p:spPr>
          <a:xfrm>
            <a:off x="3545701" y="4708261"/>
            <a:ext cx="801101"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eaLnBrk="1" fontAlgn="auto" latinLnBrk="1" hangingPunct="0">
              <a:lnSpc>
                <a:spcPct val="100000"/>
              </a:lnSpc>
              <a:spcBef>
                <a:spcPts val="0"/>
              </a:spcBef>
              <a:spcAft>
                <a:spcPts val="0"/>
              </a:spcAft>
              <a:buClrTx/>
              <a:buSzTx/>
              <a:buFontTx/>
              <a:buNone/>
              <a:tabLst/>
              <a:defRPr/>
            </a:pPr>
            <a:r>
              <a:rPr kumimoji="0" lang="en-US" sz="1400" b="0" i="0" u="none" strike="noStrike" cap="none" spc="0" normalizeH="0" baseline="0" dirty="0" smtClean="0">
                <a:ln>
                  <a:noFill/>
                </a:ln>
                <a:solidFill>
                  <a:schemeClr val="bg1"/>
                </a:solidFill>
                <a:effectLst>
                  <a:outerShdw blurRad="136525" dist="38100" algn="tl" rotWithShape="0">
                    <a:srgbClr val="000000"/>
                  </a:outerShdw>
                </a:effectLst>
                <a:uFillTx/>
                <a:latin typeface="+mn-lt"/>
                <a:ea typeface="+mn-ea"/>
                <a:cs typeface="+mn-cs"/>
                <a:sym typeface="Helvetica Light"/>
              </a:rPr>
              <a:t>#CGC15</a:t>
            </a:r>
          </a:p>
        </p:txBody>
      </p:sp>
    </p:spTree>
    <p:extLst>
      <p:ext uri="{BB962C8B-B14F-4D97-AF65-F5344CB8AC3E}">
        <p14:creationId xmlns:p14="http://schemas.microsoft.com/office/powerpoint/2010/main" val="1920198110"/>
      </p:ext>
    </p:extLst>
  </p:cSld>
  <p:clrMapOvr>
    <a:overrideClrMapping bg1="lt1" tx1="dk1" bg2="lt2" tx2="dk2" accent1="accent1" accent2="accent2" accent3="accent3" accent4="accent4" accent5="accent5" accent6="accent6" hlink="hlink" folHlink="folHlink"/>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bg>
      <p:bgRef idx="1001">
        <a:schemeClr val="bg1"/>
      </p:bgRef>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3437552" y="847933"/>
            <a:ext cx="5350668" cy="3545986"/>
          </a:xfrm>
          <a:prstGeom prst="rect">
            <a:avLst/>
          </a:prstGeom>
        </p:spPr>
        <p:txBody>
          <a:bodyPr lIns="91440"/>
          <a:lstStyle>
            <a:lvl1pPr marL="285750" indent="-285750">
              <a:spcBef>
                <a:spcPts val="168"/>
              </a:spcBef>
              <a:buFont typeface="Arial"/>
              <a:buChar char="•"/>
              <a:defRPr sz="1600">
                <a:solidFill>
                  <a:srgbClr val="898C8D"/>
                </a:solidFill>
              </a:defRPr>
            </a:lvl1pPr>
            <a:lvl2pPr marL="621765" indent="-347472" algn="l">
              <a:spcBef>
                <a:spcPts val="168"/>
              </a:spcBef>
              <a:buClr>
                <a:srgbClr val="898C8D"/>
              </a:buClr>
              <a:buFont typeface="Arial"/>
              <a:buChar char="•"/>
              <a:defRPr sz="1400">
                <a:solidFill>
                  <a:srgbClr val="898C8D"/>
                </a:solidFill>
              </a:defRPr>
            </a:lvl2pPr>
            <a:lvl3pPr>
              <a:spcBef>
                <a:spcPts val="168"/>
              </a:spcBef>
              <a:defRPr sz="1600">
                <a:solidFill>
                  <a:srgbClr val="898C8D"/>
                </a:solidFill>
              </a:defRPr>
            </a:lvl3pPr>
            <a:lvl4pPr>
              <a:spcBef>
                <a:spcPts val="168"/>
              </a:spcBef>
              <a:defRPr sz="1400">
                <a:solidFill>
                  <a:srgbClr val="898C8D"/>
                </a:solidFill>
              </a:defRPr>
            </a:lvl4pPr>
            <a:lvl5pPr>
              <a:spcBef>
                <a:spcPts val="168"/>
              </a:spcBef>
              <a:defRPr sz="1400">
                <a:solidFill>
                  <a:srgbClr val="898C8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4"/>
          <p:cNvSpPr>
            <a:spLocks noGrp="1"/>
          </p:cNvSpPr>
          <p:nvPr>
            <p:ph type="body" sz="quarter" idx="13" hasCustomPrompt="1"/>
          </p:nvPr>
        </p:nvSpPr>
        <p:spPr>
          <a:xfrm>
            <a:off x="3437552" y="282370"/>
            <a:ext cx="5350668" cy="374514"/>
          </a:xfrm>
          <a:prstGeom prst="rect">
            <a:avLst/>
          </a:prstGeom>
        </p:spPr>
        <p:txBody>
          <a:bodyPr vert="horz" lIns="57366" tIns="28685" rIns="57366" bIns="28685"/>
          <a:lstStyle>
            <a:lvl1pPr marL="0" indent="0" algn="l">
              <a:buFontTx/>
              <a:buNone/>
              <a:defRPr sz="2400" b="1" i="0" baseline="0">
                <a:solidFill>
                  <a:srgbClr val="48742D"/>
                </a:solidFill>
              </a:defRPr>
            </a:lvl1pPr>
          </a:lstStyle>
          <a:p>
            <a:pPr lvl="0"/>
            <a:r>
              <a:rPr lang="en-US" dirty="0" smtClean="0"/>
              <a:t>Title Goes Here</a:t>
            </a:r>
            <a:endParaRPr lang="en-US" dirty="0"/>
          </a:p>
        </p:txBody>
      </p:sp>
      <p:sp>
        <p:nvSpPr>
          <p:cNvPr id="15" name="Content Placeholder 2"/>
          <p:cNvSpPr>
            <a:spLocks noGrp="1"/>
          </p:cNvSpPr>
          <p:nvPr>
            <p:ph idx="14"/>
          </p:nvPr>
        </p:nvSpPr>
        <p:spPr>
          <a:xfrm>
            <a:off x="333270" y="282370"/>
            <a:ext cx="2868484" cy="4111549"/>
          </a:xfrm>
          <a:prstGeom prst="rect">
            <a:avLst/>
          </a:prstGeom>
        </p:spPr>
        <p:txBody>
          <a:bodyPr lIns="91440"/>
          <a:lstStyle>
            <a:lvl1pPr marL="285750" indent="-285750">
              <a:spcBef>
                <a:spcPts val="168"/>
              </a:spcBef>
              <a:buFont typeface="Arial"/>
              <a:buChar char="•"/>
              <a:defRPr sz="1600">
                <a:solidFill>
                  <a:srgbClr val="898C8D"/>
                </a:solidFill>
              </a:defRPr>
            </a:lvl1pPr>
            <a:lvl2pPr marL="621765" indent="-347472" algn="l">
              <a:spcBef>
                <a:spcPts val="168"/>
              </a:spcBef>
              <a:buClr>
                <a:srgbClr val="898C8D"/>
              </a:buClr>
              <a:buFont typeface="Arial"/>
              <a:buChar char="•"/>
              <a:defRPr sz="1400">
                <a:solidFill>
                  <a:srgbClr val="898C8D"/>
                </a:solidFill>
              </a:defRPr>
            </a:lvl2pPr>
            <a:lvl3pPr>
              <a:spcBef>
                <a:spcPts val="168"/>
              </a:spcBef>
              <a:defRPr sz="1600">
                <a:solidFill>
                  <a:srgbClr val="898C8D"/>
                </a:solidFill>
              </a:defRPr>
            </a:lvl3pPr>
            <a:lvl4pPr>
              <a:spcBef>
                <a:spcPts val="168"/>
              </a:spcBef>
              <a:defRPr sz="1400">
                <a:solidFill>
                  <a:srgbClr val="898C8D"/>
                </a:solidFill>
              </a:defRPr>
            </a:lvl4pPr>
            <a:lvl5pPr>
              <a:spcBef>
                <a:spcPts val="168"/>
              </a:spcBef>
              <a:defRPr sz="1400">
                <a:solidFill>
                  <a:srgbClr val="898C8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 y="4545528"/>
            <a:ext cx="9143994" cy="597972"/>
          </a:xfrm>
          <a:prstGeom prst="rect">
            <a:avLst/>
          </a:prstGeom>
        </p:spPr>
      </p:pic>
      <p:pic>
        <p:nvPicPr>
          <p:cNvPr id="10" name="Picture 9" descr="Cherwell Global Conference W.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270" y="4670501"/>
            <a:ext cx="962335" cy="393556"/>
          </a:xfrm>
          <a:prstGeom prst="rect">
            <a:avLst/>
          </a:prstGeom>
          <a:noFill/>
          <a:ln>
            <a:noFill/>
          </a:ln>
        </p:spPr>
      </p:pic>
      <p:sp>
        <p:nvSpPr>
          <p:cNvPr id="13" name="TextBox 12"/>
          <p:cNvSpPr txBox="1"/>
          <p:nvPr userDrawn="1"/>
        </p:nvSpPr>
        <p:spPr>
          <a:xfrm>
            <a:off x="1635312" y="4708261"/>
            <a:ext cx="1778644"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eaLnBrk="1" fontAlgn="auto" latinLnBrk="1" hangingPunct="0">
              <a:lnSpc>
                <a:spcPct val="100000"/>
              </a:lnSpc>
              <a:spcBef>
                <a:spcPts val="0"/>
              </a:spcBef>
              <a:spcAft>
                <a:spcPts val="0"/>
              </a:spcAft>
              <a:buClrTx/>
              <a:buSzTx/>
              <a:buFontTx/>
              <a:buNone/>
              <a:tabLst/>
              <a:defRPr/>
            </a:pPr>
            <a:r>
              <a:rPr kumimoji="0" lang="en-US" sz="1400" b="0" i="0" u="none" strike="noStrike" cap="none" spc="0" normalizeH="0" baseline="0" dirty="0" err="1" smtClean="0">
                <a:ln>
                  <a:noFill/>
                </a:ln>
                <a:solidFill>
                  <a:schemeClr val="bg1"/>
                </a:solidFill>
                <a:effectLst/>
                <a:uFillTx/>
                <a:latin typeface="+mn-lt"/>
                <a:ea typeface="+mn-ea"/>
                <a:cs typeface="+mn-cs"/>
                <a:sym typeface="Helvetica Light"/>
              </a:rPr>
              <a:t>www.cherwellgc.com</a:t>
            </a:r>
            <a:endParaRPr kumimoji="0" lang="en-US" sz="14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4" name="TextBox 13"/>
          <p:cNvSpPr txBox="1"/>
          <p:nvPr userDrawn="1"/>
        </p:nvSpPr>
        <p:spPr>
          <a:xfrm>
            <a:off x="3804706" y="4708261"/>
            <a:ext cx="801101"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eaLnBrk="1" fontAlgn="auto" latinLnBrk="1" hangingPunct="0">
              <a:lnSpc>
                <a:spcPct val="100000"/>
              </a:lnSpc>
              <a:spcBef>
                <a:spcPts val="0"/>
              </a:spcBef>
              <a:spcAft>
                <a:spcPts val="0"/>
              </a:spcAft>
              <a:buClrTx/>
              <a:buSzTx/>
              <a:buFontTx/>
              <a:buNone/>
              <a:tabLst/>
              <a:defRPr/>
            </a:pPr>
            <a:r>
              <a:rPr kumimoji="0" lang="en-US" sz="1400" b="0" i="0" u="none" strike="noStrike" cap="none" spc="0" normalizeH="0" baseline="0" dirty="0" smtClean="0">
                <a:ln>
                  <a:noFill/>
                </a:ln>
                <a:solidFill>
                  <a:schemeClr val="bg1"/>
                </a:solidFill>
                <a:effectLst>
                  <a:outerShdw blurRad="136525" dist="38100" algn="tl" rotWithShape="0">
                    <a:srgbClr val="000000"/>
                  </a:outerShdw>
                </a:effectLst>
                <a:uFillTx/>
                <a:latin typeface="+mn-lt"/>
                <a:ea typeface="+mn-ea"/>
                <a:cs typeface="+mn-cs"/>
                <a:sym typeface="Helvetica Light"/>
              </a:rPr>
              <a:t>#CGC15</a:t>
            </a:r>
          </a:p>
        </p:txBody>
      </p:sp>
    </p:spTree>
    <p:extLst>
      <p:ext uri="{BB962C8B-B14F-4D97-AF65-F5344CB8AC3E}">
        <p14:creationId xmlns:p14="http://schemas.microsoft.com/office/powerpoint/2010/main" val="2195681130"/>
      </p:ext>
    </p:extLst>
  </p:cSld>
  <p:clrMapOvr>
    <a:overrideClrMapping bg1="lt1" tx1="dk1" bg2="lt2" tx2="dk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7" name="Content Placeholder 2"/>
          <p:cNvSpPr>
            <a:spLocks noGrp="1"/>
          </p:cNvSpPr>
          <p:nvPr>
            <p:ph idx="1"/>
          </p:nvPr>
        </p:nvSpPr>
        <p:spPr>
          <a:xfrm>
            <a:off x="333270" y="847933"/>
            <a:ext cx="5350668" cy="3545986"/>
          </a:xfrm>
          <a:prstGeom prst="rect">
            <a:avLst/>
          </a:prstGeom>
        </p:spPr>
        <p:txBody>
          <a:bodyPr lIns="91440"/>
          <a:lstStyle>
            <a:lvl1pPr marL="285750" indent="-285750">
              <a:spcBef>
                <a:spcPts val="168"/>
              </a:spcBef>
              <a:buFont typeface="Arial"/>
              <a:buChar char="•"/>
              <a:defRPr sz="1600">
                <a:solidFill>
                  <a:srgbClr val="898C8D"/>
                </a:solidFill>
              </a:defRPr>
            </a:lvl1pPr>
            <a:lvl2pPr marL="621765" indent="-347472" algn="l">
              <a:spcBef>
                <a:spcPts val="168"/>
              </a:spcBef>
              <a:buClr>
                <a:srgbClr val="898C8D"/>
              </a:buClr>
              <a:buFont typeface="Arial"/>
              <a:buChar char="•"/>
              <a:defRPr sz="1400">
                <a:solidFill>
                  <a:srgbClr val="898C8D"/>
                </a:solidFill>
              </a:defRPr>
            </a:lvl2pPr>
            <a:lvl3pPr>
              <a:spcBef>
                <a:spcPts val="168"/>
              </a:spcBef>
              <a:defRPr sz="1600">
                <a:solidFill>
                  <a:srgbClr val="898C8D"/>
                </a:solidFill>
              </a:defRPr>
            </a:lvl3pPr>
            <a:lvl4pPr>
              <a:spcBef>
                <a:spcPts val="168"/>
              </a:spcBef>
              <a:defRPr sz="1400">
                <a:solidFill>
                  <a:srgbClr val="898C8D"/>
                </a:solidFill>
              </a:defRPr>
            </a:lvl4pPr>
            <a:lvl5pPr>
              <a:spcBef>
                <a:spcPts val="168"/>
              </a:spcBef>
              <a:defRPr sz="1400">
                <a:solidFill>
                  <a:srgbClr val="898C8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4"/>
          <p:cNvSpPr>
            <a:spLocks noGrp="1"/>
          </p:cNvSpPr>
          <p:nvPr>
            <p:ph type="body" sz="quarter" idx="13" hasCustomPrompt="1"/>
          </p:nvPr>
        </p:nvSpPr>
        <p:spPr>
          <a:xfrm>
            <a:off x="333270" y="282370"/>
            <a:ext cx="5350668" cy="374514"/>
          </a:xfrm>
          <a:prstGeom prst="rect">
            <a:avLst/>
          </a:prstGeom>
        </p:spPr>
        <p:txBody>
          <a:bodyPr vert="horz" lIns="57366" tIns="28685" rIns="57366" bIns="28685"/>
          <a:lstStyle>
            <a:lvl1pPr marL="0" indent="0" algn="l">
              <a:buFontTx/>
              <a:buNone/>
              <a:defRPr sz="2400" b="1" i="0" baseline="0">
                <a:solidFill>
                  <a:srgbClr val="48742D"/>
                </a:solidFill>
              </a:defRPr>
            </a:lvl1pPr>
          </a:lstStyle>
          <a:p>
            <a:pPr lvl="0"/>
            <a:r>
              <a:rPr lang="en-US" dirty="0" smtClean="0"/>
              <a:t>Title Goes Here</a:t>
            </a:r>
            <a:endParaRPr lang="en-US" dirty="0"/>
          </a:p>
        </p:txBody>
      </p:sp>
      <p:sp>
        <p:nvSpPr>
          <p:cNvPr id="11" name="Content Placeholder 2"/>
          <p:cNvSpPr>
            <a:spLocks noGrp="1"/>
          </p:cNvSpPr>
          <p:nvPr>
            <p:ph idx="15"/>
          </p:nvPr>
        </p:nvSpPr>
        <p:spPr>
          <a:xfrm>
            <a:off x="5919736" y="282370"/>
            <a:ext cx="2868484" cy="4111549"/>
          </a:xfrm>
          <a:prstGeom prst="rect">
            <a:avLst/>
          </a:prstGeom>
        </p:spPr>
        <p:txBody>
          <a:bodyPr lIns="91440"/>
          <a:lstStyle>
            <a:lvl1pPr marL="285750" indent="-285750">
              <a:spcBef>
                <a:spcPts val="168"/>
              </a:spcBef>
              <a:buFont typeface="Arial"/>
              <a:buChar char="•"/>
              <a:defRPr sz="1600">
                <a:solidFill>
                  <a:srgbClr val="898C8D"/>
                </a:solidFill>
              </a:defRPr>
            </a:lvl1pPr>
            <a:lvl2pPr marL="621765" indent="-347472" algn="l">
              <a:spcBef>
                <a:spcPts val="168"/>
              </a:spcBef>
              <a:buClr>
                <a:srgbClr val="898C8D"/>
              </a:buClr>
              <a:buFont typeface="Arial"/>
              <a:buChar char="•"/>
              <a:defRPr sz="1400">
                <a:solidFill>
                  <a:srgbClr val="898C8D"/>
                </a:solidFill>
              </a:defRPr>
            </a:lvl2pPr>
            <a:lvl3pPr>
              <a:spcBef>
                <a:spcPts val="168"/>
              </a:spcBef>
              <a:defRPr sz="1600">
                <a:solidFill>
                  <a:srgbClr val="898C8D"/>
                </a:solidFill>
              </a:defRPr>
            </a:lvl3pPr>
            <a:lvl4pPr>
              <a:spcBef>
                <a:spcPts val="168"/>
              </a:spcBef>
              <a:defRPr sz="1400">
                <a:solidFill>
                  <a:srgbClr val="898C8D"/>
                </a:solidFill>
              </a:defRPr>
            </a:lvl4pPr>
            <a:lvl5pPr>
              <a:spcBef>
                <a:spcPts val="168"/>
              </a:spcBef>
              <a:defRPr sz="1400">
                <a:solidFill>
                  <a:srgbClr val="898C8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 y="4545528"/>
            <a:ext cx="9143994" cy="597972"/>
          </a:xfrm>
          <a:prstGeom prst="rect">
            <a:avLst/>
          </a:prstGeom>
        </p:spPr>
      </p:pic>
      <p:pic>
        <p:nvPicPr>
          <p:cNvPr id="12" name="Picture 11" descr="Cherwell Global Conference W.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270" y="4670501"/>
            <a:ext cx="962335" cy="393556"/>
          </a:xfrm>
          <a:prstGeom prst="rect">
            <a:avLst/>
          </a:prstGeom>
          <a:noFill/>
          <a:ln>
            <a:noFill/>
          </a:ln>
        </p:spPr>
      </p:pic>
      <p:sp>
        <p:nvSpPr>
          <p:cNvPr id="13" name="TextBox 12"/>
          <p:cNvSpPr txBox="1"/>
          <p:nvPr userDrawn="1"/>
        </p:nvSpPr>
        <p:spPr>
          <a:xfrm>
            <a:off x="1635312" y="4708261"/>
            <a:ext cx="1778644"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eaLnBrk="1" fontAlgn="auto" latinLnBrk="1" hangingPunct="0">
              <a:lnSpc>
                <a:spcPct val="100000"/>
              </a:lnSpc>
              <a:spcBef>
                <a:spcPts val="0"/>
              </a:spcBef>
              <a:spcAft>
                <a:spcPts val="0"/>
              </a:spcAft>
              <a:buClrTx/>
              <a:buSzTx/>
              <a:buFontTx/>
              <a:buNone/>
              <a:tabLst/>
              <a:defRPr/>
            </a:pPr>
            <a:r>
              <a:rPr kumimoji="0" lang="en-US" sz="1400" b="0" i="0" u="none" strike="noStrike" cap="none" spc="0" normalizeH="0" baseline="0" dirty="0" err="1" smtClean="0">
                <a:ln>
                  <a:noFill/>
                </a:ln>
                <a:solidFill>
                  <a:schemeClr val="bg1"/>
                </a:solidFill>
                <a:effectLst/>
                <a:uFillTx/>
                <a:latin typeface="+mn-lt"/>
                <a:ea typeface="+mn-ea"/>
                <a:cs typeface="+mn-cs"/>
                <a:sym typeface="Helvetica Light"/>
              </a:rPr>
              <a:t>www.cherwellgc.com</a:t>
            </a:r>
            <a:endParaRPr kumimoji="0" lang="en-US" sz="14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4" name="TextBox 13"/>
          <p:cNvSpPr txBox="1"/>
          <p:nvPr userDrawn="1"/>
        </p:nvSpPr>
        <p:spPr>
          <a:xfrm>
            <a:off x="3804706" y="4708261"/>
            <a:ext cx="801101"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eaLnBrk="1" fontAlgn="auto" latinLnBrk="1" hangingPunct="0">
              <a:lnSpc>
                <a:spcPct val="100000"/>
              </a:lnSpc>
              <a:spcBef>
                <a:spcPts val="0"/>
              </a:spcBef>
              <a:spcAft>
                <a:spcPts val="0"/>
              </a:spcAft>
              <a:buClrTx/>
              <a:buSzTx/>
              <a:buFontTx/>
              <a:buNone/>
              <a:tabLst/>
              <a:defRPr/>
            </a:pPr>
            <a:r>
              <a:rPr kumimoji="0" lang="en-US" sz="1400" b="0" i="0" u="none" strike="noStrike" cap="none" spc="0" normalizeH="0" baseline="0" dirty="0" smtClean="0">
                <a:ln>
                  <a:noFill/>
                </a:ln>
                <a:solidFill>
                  <a:schemeClr val="bg1"/>
                </a:solidFill>
                <a:effectLst>
                  <a:outerShdw blurRad="136525" dist="38100" algn="tl" rotWithShape="0">
                    <a:srgbClr val="000000"/>
                  </a:outerShdw>
                </a:effectLst>
                <a:uFillTx/>
                <a:latin typeface="+mn-lt"/>
                <a:ea typeface="+mn-ea"/>
                <a:cs typeface="+mn-cs"/>
                <a:sym typeface="Helvetica Light"/>
              </a:rPr>
              <a:t>#CGC15</a:t>
            </a:r>
          </a:p>
        </p:txBody>
      </p:sp>
    </p:spTree>
    <p:extLst>
      <p:ext uri="{BB962C8B-B14F-4D97-AF65-F5344CB8AC3E}">
        <p14:creationId xmlns:p14="http://schemas.microsoft.com/office/powerpoint/2010/main" val="243586271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93" y="3030"/>
            <a:ext cx="9139614" cy="5142590"/>
          </a:xfrm>
          <a:prstGeom prst="rect">
            <a:avLst/>
          </a:prstGeom>
        </p:spPr>
      </p:pic>
      <p:sp>
        <p:nvSpPr>
          <p:cNvPr id="15" name="TextBox 14"/>
          <p:cNvSpPr txBox="1"/>
          <p:nvPr userDrawn="1"/>
        </p:nvSpPr>
        <p:spPr>
          <a:xfrm>
            <a:off x="2827231" y="4231035"/>
            <a:ext cx="3489538" cy="646331"/>
          </a:xfrm>
          <a:prstGeom prst="rect">
            <a:avLst/>
          </a:prstGeom>
          <a:noFill/>
        </p:spPr>
        <p:txBody>
          <a:bodyPr wrap="square" rtlCol="0">
            <a:spAutoFit/>
          </a:bodyPr>
          <a:lstStyle/>
          <a:p>
            <a:pPr algn="ctr" defTabSz="457200">
              <a:defRPr/>
            </a:pPr>
            <a:r>
              <a:rPr lang="en-US" sz="1800" dirty="0" err="1" smtClean="0">
                <a:solidFill>
                  <a:prstClr val="white"/>
                </a:solidFill>
              </a:rPr>
              <a:t>www.cherwellgc.com</a:t>
            </a:r>
            <a:endParaRPr lang="en-US" sz="1800" dirty="0" smtClean="0">
              <a:solidFill>
                <a:prstClr val="white"/>
              </a:solidFill>
            </a:endParaRPr>
          </a:p>
          <a:p>
            <a:pPr algn="ctr" defTabSz="457200">
              <a:defRPr/>
            </a:pPr>
            <a:r>
              <a:rPr lang="en-US" sz="1800" dirty="0" smtClean="0">
                <a:solidFill>
                  <a:prstClr val="white"/>
                </a:solidFill>
              </a:rPr>
              <a:t>#CGC15</a:t>
            </a:r>
          </a:p>
        </p:txBody>
      </p:sp>
      <p:sp>
        <p:nvSpPr>
          <p:cNvPr id="3" name="TextBox 2"/>
          <p:cNvSpPr txBox="1"/>
          <p:nvPr userDrawn="1"/>
        </p:nvSpPr>
        <p:spPr>
          <a:xfrm>
            <a:off x="2082019" y="2737683"/>
            <a:ext cx="4979963" cy="81047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2300" i="1" dirty="0" smtClean="0">
                <a:solidFill>
                  <a:srgbClr val="FFFFFF"/>
                </a:solidFill>
                <a:latin typeface="+mn-lt"/>
                <a:ea typeface="+mn-ea"/>
                <a:cs typeface="+mn-cs"/>
                <a:sym typeface="Helvetica Light"/>
              </a:rPr>
              <a:t>Thank you for attending this session.</a:t>
            </a:r>
            <a:br>
              <a:rPr lang="en-US" sz="2300" i="1" dirty="0" smtClean="0">
                <a:solidFill>
                  <a:srgbClr val="FFFFFF"/>
                </a:solidFill>
                <a:latin typeface="+mn-lt"/>
                <a:ea typeface="+mn-ea"/>
                <a:cs typeface="+mn-cs"/>
                <a:sym typeface="Helvetica Light"/>
              </a:rPr>
            </a:br>
            <a:r>
              <a:rPr lang="en-US" sz="2300" i="1" dirty="0" smtClean="0">
                <a:solidFill>
                  <a:srgbClr val="FFFFFF"/>
                </a:solidFill>
                <a:latin typeface="+mn-lt"/>
                <a:ea typeface="+mn-ea"/>
                <a:cs typeface="+mn-cs"/>
                <a:sym typeface="Helvetica Light"/>
              </a:rPr>
              <a:t>Please fill out an evaluation form.</a:t>
            </a:r>
            <a:r>
              <a:rPr lang="en-US" sz="2300" i="1" dirty="0" smtClean="0">
                <a:latin typeface="+mn-lt"/>
                <a:ea typeface="+mn-ea"/>
                <a:cs typeface="+mn-cs"/>
                <a:sym typeface="Helvetica Light"/>
              </a:rPr>
              <a:t>.</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5049" y="359262"/>
            <a:ext cx="3733902" cy="1226104"/>
          </a:xfrm>
          <a:prstGeom prst="rect">
            <a:avLst/>
          </a:prstGeom>
        </p:spPr>
      </p:pic>
    </p:spTree>
    <p:extLst>
      <p:ext uri="{BB962C8B-B14F-4D97-AF65-F5344CB8AC3E}">
        <p14:creationId xmlns:p14="http://schemas.microsoft.com/office/powerpoint/2010/main" val="1613669155"/>
      </p:ext>
    </p:extLst>
  </p:cSld>
  <p:clrMapOvr>
    <a:overrideClrMapping bg1="lt1" tx1="dk1" bg2="lt2" tx2="dk2" accent1="accent1" accent2="accent2" accent3="accent3" accent4="accent4" accent5="accent5" accent6="accent6" hlink="hlink" folHlink="folHlink"/>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54" r:id="rId2"/>
    <p:sldLayoutId id="2147483658" r:id="rId3"/>
    <p:sldLayoutId id="2147483672" r:id="rId4"/>
    <p:sldLayoutId id="2147483662" r:id="rId5"/>
  </p:sldLayoutIdLst>
  <p:transition spd="med"/>
  <p:txStyles>
    <p:titleStyle>
      <a:lvl1pPr algn="ctr" defTabSz="366509">
        <a:defRPr sz="5000">
          <a:latin typeface="+mn-lt"/>
          <a:ea typeface="+mn-ea"/>
          <a:cs typeface="+mn-cs"/>
          <a:sym typeface="Helvetica Light"/>
        </a:defRPr>
      </a:lvl1pPr>
      <a:lvl2pPr indent="143416" algn="ctr" defTabSz="366509">
        <a:defRPr sz="5000">
          <a:latin typeface="+mn-lt"/>
          <a:ea typeface="+mn-ea"/>
          <a:cs typeface="+mn-cs"/>
          <a:sym typeface="Helvetica Light"/>
        </a:defRPr>
      </a:lvl2pPr>
      <a:lvl3pPr indent="286833" algn="ctr" defTabSz="366509">
        <a:defRPr sz="5000">
          <a:latin typeface="+mn-lt"/>
          <a:ea typeface="+mn-ea"/>
          <a:cs typeface="+mn-cs"/>
          <a:sym typeface="Helvetica Light"/>
        </a:defRPr>
      </a:lvl3pPr>
      <a:lvl4pPr indent="430248" algn="ctr" defTabSz="366509">
        <a:defRPr sz="5000">
          <a:latin typeface="+mn-lt"/>
          <a:ea typeface="+mn-ea"/>
          <a:cs typeface="+mn-cs"/>
          <a:sym typeface="Helvetica Light"/>
        </a:defRPr>
      </a:lvl4pPr>
      <a:lvl5pPr indent="573666" algn="ctr" defTabSz="366509">
        <a:defRPr sz="5000">
          <a:latin typeface="+mn-lt"/>
          <a:ea typeface="+mn-ea"/>
          <a:cs typeface="+mn-cs"/>
          <a:sym typeface="Helvetica Light"/>
        </a:defRPr>
      </a:lvl5pPr>
      <a:lvl6pPr indent="717081" algn="ctr" defTabSz="366509">
        <a:defRPr sz="5000">
          <a:latin typeface="+mn-lt"/>
          <a:ea typeface="+mn-ea"/>
          <a:cs typeface="+mn-cs"/>
          <a:sym typeface="Helvetica Light"/>
        </a:defRPr>
      </a:lvl6pPr>
      <a:lvl7pPr indent="860498" algn="ctr" defTabSz="366509">
        <a:defRPr sz="5000">
          <a:latin typeface="+mn-lt"/>
          <a:ea typeface="+mn-ea"/>
          <a:cs typeface="+mn-cs"/>
          <a:sym typeface="Helvetica Light"/>
        </a:defRPr>
      </a:lvl7pPr>
      <a:lvl8pPr indent="1003917" algn="ctr" defTabSz="366509">
        <a:defRPr sz="5000">
          <a:latin typeface="+mn-lt"/>
          <a:ea typeface="+mn-ea"/>
          <a:cs typeface="+mn-cs"/>
          <a:sym typeface="Helvetica Light"/>
        </a:defRPr>
      </a:lvl8pPr>
      <a:lvl9pPr indent="1147330" algn="ctr" defTabSz="366509">
        <a:defRPr sz="5000">
          <a:latin typeface="+mn-lt"/>
          <a:ea typeface="+mn-ea"/>
          <a:cs typeface="+mn-cs"/>
          <a:sym typeface="Helvetica Light"/>
        </a:defRPr>
      </a:lvl9pPr>
    </p:titleStyle>
    <p:bodyStyle>
      <a:lvl1pPr marL="278865" indent="-278865" defTabSz="366509">
        <a:spcBef>
          <a:spcPts val="2636"/>
        </a:spcBef>
        <a:buSzPct val="75000"/>
        <a:buChar char="•"/>
        <a:defRPr sz="2300">
          <a:latin typeface="+mn-lt"/>
          <a:ea typeface="+mn-ea"/>
          <a:cs typeface="+mn-cs"/>
          <a:sym typeface="Helvetica Light"/>
        </a:defRPr>
      </a:lvl1pPr>
      <a:lvl2pPr marL="557730" indent="-278865" defTabSz="366509">
        <a:spcBef>
          <a:spcPts val="2636"/>
        </a:spcBef>
        <a:buSzPct val="75000"/>
        <a:buChar char="•"/>
        <a:defRPr sz="2300">
          <a:latin typeface="+mn-lt"/>
          <a:ea typeface="+mn-ea"/>
          <a:cs typeface="+mn-cs"/>
          <a:sym typeface="Helvetica Light"/>
        </a:defRPr>
      </a:lvl2pPr>
      <a:lvl3pPr marL="836596" indent="-278865" defTabSz="366509">
        <a:spcBef>
          <a:spcPts val="2636"/>
        </a:spcBef>
        <a:buSzPct val="75000"/>
        <a:buChar char="•"/>
        <a:defRPr sz="2300">
          <a:latin typeface="+mn-lt"/>
          <a:ea typeface="+mn-ea"/>
          <a:cs typeface="+mn-cs"/>
          <a:sym typeface="Helvetica Light"/>
        </a:defRPr>
      </a:lvl3pPr>
      <a:lvl4pPr marL="1115461" indent="-278865" defTabSz="366509">
        <a:spcBef>
          <a:spcPts val="2636"/>
        </a:spcBef>
        <a:buSzPct val="75000"/>
        <a:buChar char="•"/>
        <a:defRPr sz="2300">
          <a:latin typeface="+mn-lt"/>
          <a:ea typeface="+mn-ea"/>
          <a:cs typeface="+mn-cs"/>
          <a:sym typeface="Helvetica Light"/>
        </a:defRPr>
      </a:lvl4pPr>
      <a:lvl5pPr marL="1394327" indent="-278865" defTabSz="366509">
        <a:spcBef>
          <a:spcPts val="2636"/>
        </a:spcBef>
        <a:buSzPct val="75000"/>
        <a:buChar char="•"/>
        <a:defRPr sz="2300">
          <a:latin typeface="+mn-lt"/>
          <a:ea typeface="+mn-ea"/>
          <a:cs typeface="+mn-cs"/>
          <a:sym typeface="Helvetica Light"/>
        </a:defRPr>
      </a:lvl5pPr>
      <a:lvl6pPr marL="1673191" indent="-278865" defTabSz="366509">
        <a:spcBef>
          <a:spcPts val="2636"/>
        </a:spcBef>
        <a:buSzPct val="75000"/>
        <a:buChar char="•"/>
        <a:defRPr sz="2300">
          <a:latin typeface="+mn-lt"/>
          <a:ea typeface="+mn-ea"/>
          <a:cs typeface="+mn-cs"/>
          <a:sym typeface="Helvetica Light"/>
        </a:defRPr>
      </a:lvl6pPr>
      <a:lvl7pPr marL="1952057" indent="-278865" defTabSz="366509">
        <a:spcBef>
          <a:spcPts val="2636"/>
        </a:spcBef>
        <a:buSzPct val="75000"/>
        <a:buChar char="•"/>
        <a:defRPr sz="2300">
          <a:latin typeface="+mn-lt"/>
          <a:ea typeface="+mn-ea"/>
          <a:cs typeface="+mn-cs"/>
          <a:sym typeface="Helvetica Light"/>
        </a:defRPr>
      </a:lvl7pPr>
      <a:lvl8pPr marL="2230921" indent="-278865" defTabSz="366509">
        <a:spcBef>
          <a:spcPts val="2636"/>
        </a:spcBef>
        <a:buSzPct val="75000"/>
        <a:buChar char="•"/>
        <a:defRPr sz="2300">
          <a:latin typeface="+mn-lt"/>
          <a:ea typeface="+mn-ea"/>
          <a:cs typeface="+mn-cs"/>
          <a:sym typeface="Helvetica Light"/>
        </a:defRPr>
      </a:lvl8pPr>
      <a:lvl9pPr marL="2509788" indent="-278865" defTabSz="366509">
        <a:spcBef>
          <a:spcPts val="2636"/>
        </a:spcBef>
        <a:buSzPct val="75000"/>
        <a:buChar char="•"/>
        <a:defRPr sz="2300">
          <a:latin typeface="+mn-lt"/>
          <a:ea typeface="+mn-ea"/>
          <a:cs typeface="+mn-cs"/>
          <a:sym typeface="Helvetica Light"/>
        </a:defRPr>
      </a:lvl9pPr>
    </p:bodyStyle>
    <p:otherStyle>
      <a:lvl1pPr algn="ctr" defTabSz="366509">
        <a:defRPr>
          <a:solidFill>
            <a:schemeClr val="tx1"/>
          </a:solidFill>
          <a:latin typeface="+mn-lt"/>
          <a:ea typeface="+mn-ea"/>
          <a:cs typeface="+mn-cs"/>
          <a:sym typeface="Helvetica Light"/>
        </a:defRPr>
      </a:lvl1pPr>
      <a:lvl2pPr indent="143416" algn="ctr" defTabSz="366509">
        <a:defRPr>
          <a:solidFill>
            <a:schemeClr val="tx1"/>
          </a:solidFill>
          <a:latin typeface="+mn-lt"/>
          <a:ea typeface="+mn-ea"/>
          <a:cs typeface="+mn-cs"/>
          <a:sym typeface="Helvetica Light"/>
        </a:defRPr>
      </a:lvl2pPr>
      <a:lvl3pPr indent="286833" algn="ctr" defTabSz="366509">
        <a:defRPr>
          <a:solidFill>
            <a:schemeClr val="tx1"/>
          </a:solidFill>
          <a:latin typeface="+mn-lt"/>
          <a:ea typeface="+mn-ea"/>
          <a:cs typeface="+mn-cs"/>
          <a:sym typeface="Helvetica Light"/>
        </a:defRPr>
      </a:lvl3pPr>
      <a:lvl4pPr indent="430248" algn="ctr" defTabSz="366509">
        <a:defRPr>
          <a:solidFill>
            <a:schemeClr val="tx1"/>
          </a:solidFill>
          <a:latin typeface="+mn-lt"/>
          <a:ea typeface="+mn-ea"/>
          <a:cs typeface="+mn-cs"/>
          <a:sym typeface="Helvetica Light"/>
        </a:defRPr>
      </a:lvl4pPr>
      <a:lvl5pPr indent="573666" algn="ctr" defTabSz="366509">
        <a:defRPr>
          <a:solidFill>
            <a:schemeClr val="tx1"/>
          </a:solidFill>
          <a:latin typeface="+mn-lt"/>
          <a:ea typeface="+mn-ea"/>
          <a:cs typeface="+mn-cs"/>
          <a:sym typeface="Helvetica Light"/>
        </a:defRPr>
      </a:lvl5pPr>
      <a:lvl6pPr indent="717081" algn="ctr" defTabSz="366509">
        <a:defRPr>
          <a:solidFill>
            <a:schemeClr val="tx1"/>
          </a:solidFill>
          <a:latin typeface="+mn-lt"/>
          <a:ea typeface="+mn-ea"/>
          <a:cs typeface="+mn-cs"/>
          <a:sym typeface="Helvetica Light"/>
        </a:defRPr>
      </a:lvl6pPr>
      <a:lvl7pPr indent="860498" algn="ctr" defTabSz="366509">
        <a:defRPr>
          <a:solidFill>
            <a:schemeClr val="tx1"/>
          </a:solidFill>
          <a:latin typeface="+mn-lt"/>
          <a:ea typeface="+mn-ea"/>
          <a:cs typeface="+mn-cs"/>
          <a:sym typeface="Helvetica Light"/>
        </a:defRPr>
      </a:lvl7pPr>
      <a:lvl8pPr indent="1003917" algn="ctr" defTabSz="366509">
        <a:defRPr>
          <a:solidFill>
            <a:schemeClr val="tx1"/>
          </a:solidFill>
          <a:latin typeface="+mn-lt"/>
          <a:ea typeface="+mn-ea"/>
          <a:cs typeface="+mn-cs"/>
          <a:sym typeface="Helvetica Light"/>
        </a:defRPr>
      </a:lvl8pPr>
      <a:lvl9pPr indent="1147330" algn="ctr" defTabSz="366509">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4.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excaliburdata.com/resourc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msdn.microsoft.com/powershell" TargetMode="External"/><Relationship Id="rId4" Type="http://schemas.openxmlformats.org/officeDocument/2006/relationships/hyperlink" Target="http://powershell.offic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3270" y="154191"/>
            <a:ext cx="8454950" cy="374514"/>
          </a:xfrm>
        </p:spPr>
        <p:txBody>
          <a:bodyPr/>
          <a:lstStyle/>
          <a:p>
            <a:r>
              <a:rPr lang="en-US" dirty="0"/>
              <a:t>Cherwell + PowerShell = </a:t>
            </a:r>
            <a:r>
              <a:rPr lang="en-US" dirty="0" smtClean="0"/>
              <a:t>Powerful </a:t>
            </a:r>
            <a:r>
              <a:rPr lang="en-US" dirty="0"/>
              <a:t>Workflow Automation</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270" y="2803349"/>
            <a:ext cx="1485175" cy="1485175"/>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268" y="723949"/>
            <a:ext cx="1485177" cy="1485177"/>
          </a:xfrm>
          <a:prstGeom prst="rect">
            <a:avLst/>
          </a:prstGeom>
        </p:spPr>
      </p:pic>
      <p:sp>
        <p:nvSpPr>
          <p:cNvPr id="6" name="Rectangle 5"/>
          <p:cNvSpPr/>
          <p:nvPr/>
        </p:nvSpPr>
        <p:spPr>
          <a:xfrm>
            <a:off x="1936701" y="654878"/>
            <a:ext cx="7157372" cy="1892826"/>
          </a:xfrm>
          <a:prstGeom prst="rect">
            <a:avLst/>
          </a:prstGeom>
        </p:spPr>
        <p:txBody>
          <a:bodyPr wrap="square">
            <a:spAutoFit/>
          </a:bodyPr>
          <a:lstStyle/>
          <a:p>
            <a:pPr algn="l"/>
            <a:r>
              <a:rPr lang="en-US" sz="1300" dirty="0">
                <a:solidFill>
                  <a:srgbClr val="333333"/>
                </a:solidFill>
              </a:rPr>
              <a:t>Robert Goguen works as the Change Manager and Senior IT Operations Analyst for Irving Oil Limited, which operates Canada’s largest oil refinery. An IT veteran with 20 years experience, half of his career has been in the IT learning development and performance </a:t>
            </a:r>
            <a:r>
              <a:rPr lang="en-US" sz="1300" dirty="0" smtClean="0">
                <a:solidFill>
                  <a:srgbClr val="333333"/>
                </a:solidFill>
              </a:rPr>
              <a:t>field.</a:t>
            </a:r>
            <a:r>
              <a:rPr lang="en-US" sz="1300" dirty="0">
                <a:solidFill>
                  <a:srgbClr val="333333"/>
                </a:solidFill>
              </a:rPr>
              <a:t>  Goguen has extensive experience in ITSM, and has been a member of the core ITIL implementation teams for Incident, Change, Problem and Configuration Management.  As a subject matter expert in process implementation and development, he has been the lead on Cherwell Service Management development, administration, and operational strategy.  </a:t>
            </a:r>
            <a:r>
              <a:rPr lang="en-US" sz="1300" dirty="0" smtClean="0">
                <a:solidFill>
                  <a:srgbClr val="333333"/>
                </a:solidFill>
              </a:rPr>
              <a:t>Goguen </a:t>
            </a:r>
            <a:r>
              <a:rPr lang="en-US" sz="1300" dirty="0">
                <a:solidFill>
                  <a:srgbClr val="333333"/>
                </a:solidFill>
              </a:rPr>
              <a:t>has </a:t>
            </a:r>
            <a:r>
              <a:rPr lang="en-US" sz="1300" dirty="0" smtClean="0">
                <a:solidFill>
                  <a:srgbClr val="333333"/>
                </a:solidFill>
              </a:rPr>
              <a:t>also overseen </a:t>
            </a:r>
            <a:r>
              <a:rPr lang="en-US" sz="1300" dirty="0">
                <a:solidFill>
                  <a:srgbClr val="333333"/>
                </a:solidFill>
              </a:rPr>
              <a:t>the development and deployment of training for Cherwell Service Management, HEAT, Axios, Remedy, </a:t>
            </a:r>
            <a:r>
              <a:rPr lang="en-US" sz="1300" dirty="0" err="1">
                <a:solidFill>
                  <a:srgbClr val="333333"/>
                </a:solidFill>
              </a:rPr>
              <a:t>SalesForce</a:t>
            </a:r>
            <a:r>
              <a:rPr lang="en-US" sz="1300" dirty="0">
                <a:solidFill>
                  <a:srgbClr val="333333"/>
                </a:solidFill>
              </a:rPr>
              <a:t>, Oracle BI, and SDLC. </a:t>
            </a:r>
            <a:endParaRPr lang="en-US" sz="1300" dirty="0"/>
          </a:p>
        </p:txBody>
      </p:sp>
      <p:sp>
        <p:nvSpPr>
          <p:cNvPr id="7" name="Rectangle 6"/>
          <p:cNvSpPr/>
          <p:nvPr/>
        </p:nvSpPr>
        <p:spPr>
          <a:xfrm>
            <a:off x="1936701" y="2803349"/>
            <a:ext cx="6902815" cy="1692771"/>
          </a:xfrm>
          <a:prstGeom prst="rect">
            <a:avLst/>
          </a:prstGeom>
        </p:spPr>
        <p:txBody>
          <a:bodyPr wrap="square">
            <a:spAutoFit/>
          </a:bodyPr>
          <a:lstStyle/>
          <a:p>
            <a:pPr algn="l"/>
            <a:r>
              <a:rPr lang="en-US" sz="1300" dirty="0"/>
              <a:t>Jeff Jones of Excalibur Data Systems is a veteran of multiple ITSM toolsets, just about every programming language known to man and way too much digital technology. He has spent the past 25+ years working with customers to improve their processes, integrate their data and when needed code things into submission. He has been working with Cherwell Service Management since its earliest days on the market and is a Cherwell consultant and instructor. When he isn’t working with a customer to make their Cherwell System leap tall building in a single bound, you’ll probably find him learning yet another programming language or elbows deep in a new technology he wants to add to his tool bag.</a:t>
            </a:r>
          </a:p>
        </p:txBody>
      </p:sp>
    </p:spTree>
    <p:extLst>
      <p:ext uri="{BB962C8B-B14F-4D97-AF65-F5344CB8AC3E}">
        <p14:creationId xmlns:p14="http://schemas.microsoft.com/office/powerpoint/2010/main" val="377687211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39452" y="282370"/>
            <a:ext cx="7848768" cy="374514"/>
          </a:xfrm>
        </p:spPr>
        <p:txBody>
          <a:bodyPr/>
          <a:lstStyle/>
          <a:p>
            <a:r>
              <a:rPr lang="en-US" dirty="0" smtClean="0"/>
              <a:t>How the Magic Happens – Passing Variables</a:t>
            </a:r>
            <a:endParaRPr lang="en-US"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33270" y="281250"/>
            <a:ext cx="521714" cy="375634"/>
          </a:xfrm>
        </p:spPr>
      </p:pic>
      <p:pic>
        <p:nvPicPr>
          <p:cNvPr id="3074" name="Picture 2" descr="C:\Users\robgog\AppData\Local\Temp\SNAGHTML392a1b97.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3270" y="867266"/>
            <a:ext cx="3375437" cy="34116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55672" y="2071097"/>
            <a:ext cx="460542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0000"/>
                </a:solidFill>
                <a:effectLst/>
                <a:uFillTx/>
                <a:latin typeface="+mn-lt"/>
                <a:ea typeface="+mn-ea"/>
                <a:cs typeface="+mn-cs"/>
                <a:sym typeface="Helvetica Light"/>
              </a:rPr>
              <a:t>“&amp; ‘Script L</a:t>
            </a:r>
            <a:r>
              <a:rPr kumimoji="0" lang="en-US" sz="2000" b="0" i="1" u="none" strike="noStrike" cap="none" spc="0" normalizeH="0" baseline="0" dirty="0" smtClean="0">
                <a:ln>
                  <a:noFill/>
                </a:ln>
                <a:solidFill>
                  <a:srgbClr val="000000"/>
                </a:solidFill>
                <a:effectLst/>
                <a:uFillTx/>
                <a:latin typeface="+mn-lt"/>
                <a:ea typeface="+mn-ea"/>
                <a:cs typeface="+mn-cs"/>
                <a:sym typeface="Helvetica Light"/>
              </a:rPr>
              <a:t>ocation’ –Parameter1 Value”</a:t>
            </a:r>
            <a:endParaRPr kumimoji="0" lang="en-US" sz="20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5959241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39452" y="282370"/>
            <a:ext cx="7848768" cy="374514"/>
          </a:xfrm>
        </p:spPr>
        <p:txBody>
          <a:bodyPr/>
          <a:lstStyle/>
          <a:p>
            <a:r>
              <a:rPr lang="en-US" dirty="0" smtClean="0"/>
              <a:t>How the Magic Happens – Passing Variables</a:t>
            </a:r>
            <a:endParaRPr lang="en-US"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33270" y="281250"/>
            <a:ext cx="521714" cy="375634"/>
          </a:xfrm>
        </p:spPr>
      </p:pic>
      <p:pic>
        <p:nvPicPr>
          <p:cNvPr id="4100" name="Picture 4" descr="C:\Users\robgog\AppData\Local\Temp\SNAGHTML392d1eb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3270" y="930004"/>
            <a:ext cx="4566828" cy="34551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5177863" y="1481488"/>
            <a:ext cx="3821585" cy="1344839"/>
          </a:xfrm>
          <a:prstGeom prst="rect">
            <a:avLst/>
          </a:prstGeom>
        </p:spPr>
      </p:pic>
      <p:cxnSp>
        <p:nvCxnSpPr>
          <p:cNvPr id="5" name="Straight Arrow Connector 4"/>
          <p:cNvCxnSpPr/>
          <p:nvPr/>
        </p:nvCxnSpPr>
        <p:spPr>
          <a:xfrm flipV="1">
            <a:off x="3516198" y="2032840"/>
            <a:ext cx="1554566" cy="295582"/>
          </a:xfrm>
          <a:prstGeom prst="straightConnector1">
            <a:avLst/>
          </a:prstGeom>
          <a:noFill/>
          <a:ln w="254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03556842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39452" y="282370"/>
            <a:ext cx="7848768" cy="374514"/>
          </a:xfrm>
        </p:spPr>
        <p:txBody>
          <a:bodyPr/>
          <a:lstStyle/>
          <a:p>
            <a:r>
              <a:rPr lang="en-US" dirty="0" smtClean="0"/>
              <a:t>How the Magic Happens – Working with Output</a:t>
            </a:r>
            <a:endParaRPr lang="en-US"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33270" y="281250"/>
            <a:ext cx="521714" cy="375634"/>
          </a:xfrm>
        </p:spPr>
      </p:pic>
      <p:pic>
        <p:nvPicPr>
          <p:cNvPr id="6146" name="Picture 2" descr="C:\Users\robgog\AppData\Local\Temp\SNAGHTML392e1409.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3268" y="912043"/>
            <a:ext cx="4401484" cy="33300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5043" y="2712091"/>
            <a:ext cx="1885122" cy="182880"/>
          </a:xfrm>
          <a:prstGeom prst="rect">
            <a:avLst/>
          </a:prstGeom>
          <a:noFill/>
          <a:ln w="25400" cap="flat">
            <a:solidFill>
              <a:srgbClr val="FF0000"/>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p:cNvCxnSpPr/>
          <p:nvPr/>
        </p:nvCxnSpPr>
        <p:spPr>
          <a:xfrm>
            <a:off x="3170299" y="2337848"/>
            <a:ext cx="1310326" cy="0"/>
          </a:xfrm>
          <a:prstGeom prst="line">
            <a:avLst/>
          </a:prstGeom>
          <a:noFill/>
          <a:ln w="25400" cap="flat">
            <a:solidFill>
              <a:srgbClr val="FF0000"/>
            </a:solidFill>
            <a:prstDash val="solid"/>
            <a:miter lim="400000"/>
          </a:ln>
          <a:effectLst/>
        </p:spPr>
        <p:style>
          <a:lnRef idx="0">
            <a:scrgbClr r="0" g="0" b="0"/>
          </a:lnRef>
          <a:fillRef idx="0">
            <a:scrgbClr r="0" g="0" b="0"/>
          </a:fillRef>
          <a:effectRef idx="0">
            <a:scrgbClr r="0" g="0" b="0"/>
          </a:effectRef>
          <a:fontRef idx="none"/>
        </p:style>
      </p:cxnSp>
      <p:sp>
        <p:nvSpPr>
          <p:cNvPr id="7" name="TextBox 6"/>
          <p:cNvSpPr txBox="1"/>
          <p:nvPr/>
        </p:nvSpPr>
        <p:spPr>
          <a:xfrm>
            <a:off x="5145661" y="2132663"/>
            <a:ext cx="314188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0000"/>
                </a:solidFill>
                <a:effectLst/>
                <a:uFillTx/>
                <a:latin typeface="+mn-lt"/>
                <a:ea typeface="+mn-ea"/>
                <a:cs typeface="+mn-cs"/>
                <a:sym typeface="Helvetica Light"/>
              </a:rPr>
              <a:t>&gt; “&lt;location&gt;\Filename.txt”</a:t>
            </a:r>
            <a:endParaRPr kumimoji="0" lang="en-US" sz="20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246514577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39452" y="282370"/>
            <a:ext cx="7848768" cy="374514"/>
          </a:xfrm>
        </p:spPr>
        <p:txBody>
          <a:bodyPr/>
          <a:lstStyle/>
          <a:p>
            <a:r>
              <a:rPr lang="en-US" dirty="0" smtClean="0"/>
              <a:t>How the Magic Happens – Working with Output</a:t>
            </a:r>
            <a:endParaRPr lang="en-US"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33270" y="281250"/>
            <a:ext cx="521714" cy="375634"/>
          </a:xfrm>
        </p:spPr>
      </p:pic>
      <p:pic>
        <p:nvPicPr>
          <p:cNvPr id="3" name="Picture 2"/>
          <p:cNvPicPr>
            <a:picLocks noChangeAspect="1"/>
          </p:cNvPicPr>
          <p:nvPr/>
        </p:nvPicPr>
        <p:blipFill>
          <a:blip r:embed="rId4"/>
          <a:stretch>
            <a:fillRect/>
          </a:stretch>
        </p:blipFill>
        <p:spPr>
          <a:xfrm>
            <a:off x="2605130" y="1036947"/>
            <a:ext cx="4377355" cy="3264237"/>
          </a:xfrm>
          <a:prstGeom prst="rect">
            <a:avLst/>
          </a:prstGeom>
        </p:spPr>
      </p:pic>
    </p:spTree>
    <p:extLst>
      <p:ext uri="{BB962C8B-B14F-4D97-AF65-F5344CB8AC3E}">
        <p14:creationId xmlns:p14="http://schemas.microsoft.com/office/powerpoint/2010/main" val="348130788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39452" y="282370"/>
            <a:ext cx="7848768" cy="374514"/>
          </a:xfrm>
        </p:spPr>
        <p:txBody>
          <a:bodyPr/>
          <a:lstStyle/>
          <a:p>
            <a:r>
              <a:rPr lang="en-US" dirty="0" smtClean="0"/>
              <a:t>How the Magic Happens – Working with Output</a:t>
            </a:r>
            <a:endParaRPr lang="en-US"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33270" y="281250"/>
            <a:ext cx="521714" cy="375634"/>
          </a:xfrm>
        </p:spPr>
      </p:pic>
      <p:pic>
        <p:nvPicPr>
          <p:cNvPr id="7172" name="Picture 4" descr="C:\Users\robgog\AppData\Local\Temp\SNAGHTML39310a97.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2115" y="923826"/>
            <a:ext cx="3695188" cy="347916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robgog\AppData\Local\Temp\SNAGHTML3930b20c.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47794" y="923826"/>
            <a:ext cx="4760284" cy="159232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2498103" y="1894788"/>
            <a:ext cx="1574276" cy="693204"/>
          </a:xfrm>
          <a:prstGeom prst="straightConnector1">
            <a:avLst/>
          </a:prstGeom>
          <a:noFill/>
          <a:ln w="254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pic>
        <p:nvPicPr>
          <p:cNvPr id="6" name="Picture 5"/>
          <p:cNvPicPr>
            <a:picLocks noChangeAspect="1"/>
          </p:cNvPicPr>
          <p:nvPr/>
        </p:nvPicPr>
        <p:blipFill>
          <a:blip r:embed="rId6"/>
          <a:stretch>
            <a:fillRect/>
          </a:stretch>
        </p:blipFill>
        <p:spPr>
          <a:xfrm>
            <a:off x="5399922" y="2663407"/>
            <a:ext cx="2000000" cy="1752381"/>
          </a:xfrm>
          <a:prstGeom prst="rect">
            <a:avLst/>
          </a:prstGeom>
        </p:spPr>
      </p:pic>
      <p:cxnSp>
        <p:nvCxnSpPr>
          <p:cNvPr id="8" name="Straight Arrow Connector 7"/>
          <p:cNvCxnSpPr/>
          <p:nvPr/>
        </p:nvCxnSpPr>
        <p:spPr>
          <a:xfrm>
            <a:off x="3704734" y="2516146"/>
            <a:ext cx="1695188" cy="1237903"/>
          </a:xfrm>
          <a:prstGeom prst="straightConnector1">
            <a:avLst/>
          </a:prstGeom>
          <a:noFill/>
          <a:ln w="254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07878107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39452" y="282370"/>
            <a:ext cx="7848768" cy="374514"/>
          </a:xfrm>
        </p:spPr>
        <p:txBody>
          <a:bodyPr/>
          <a:lstStyle/>
          <a:p>
            <a:r>
              <a:rPr lang="en-US" dirty="0" smtClean="0"/>
              <a:t>How the Magic Happens – Working with Output</a:t>
            </a:r>
            <a:endParaRPr lang="en-US"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33270" y="281250"/>
            <a:ext cx="521714" cy="375634"/>
          </a:xfrm>
        </p:spPr>
      </p:pic>
      <p:pic>
        <p:nvPicPr>
          <p:cNvPr id="9" name="Picture 2" descr="C:\Users\robgog\AppData\Local\Temp\SNAGHTML39a34779.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3270" y="872058"/>
            <a:ext cx="3435984" cy="34727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robgog\AppData\Local\Temp\SNAGHTML392e1409.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36330" y="872058"/>
            <a:ext cx="2406332" cy="182055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V="1">
            <a:off x="1809946" y="1395168"/>
            <a:ext cx="2526384" cy="902720"/>
          </a:xfrm>
          <a:prstGeom prst="straightConnector1">
            <a:avLst/>
          </a:prstGeom>
          <a:noFill/>
          <a:ln w="254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4" name="Straight Arrow Connector 13"/>
          <p:cNvCxnSpPr/>
          <p:nvPr/>
        </p:nvCxnSpPr>
        <p:spPr>
          <a:xfrm>
            <a:off x="1809946" y="2403834"/>
            <a:ext cx="2450969" cy="1282046"/>
          </a:xfrm>
          <a:prstGeom prst="straightConnector1">
            <a:avLst/>
          </a:prstGeom>
          <a:noFill/>
          <a:ln w="254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pic>
        <p:nvPicPr>
          <p:cNvPr id="16" name="Picture 15"/>
          <p:cNvPicPr>
            <a:picLocks noChangeAspect="1"/>
          </p:cNvPicPr>
          <p:nvPr/>
        </p:nvPicPr>
        <p:blipFill>
          <a:blip r:embed="rId6"/>
          <a:stretch>
            <a:fillRect/>
          </a:stretch>
        </p:blipFill>
        <p:spPr>
          <a:xfrm>
            <a:off x="4336330" y="2907784"/>
            <a:ext cx="3704540" cy="1516366"/>
          </a:xfrm>
          <a:prstGeom prst="rect">
            <a:avLst/>
          </a:prstGeom>
        </p:spPr>
      </p:pic>
    </p:spTree>
    <p:extLst>
      <p:ext uri="{BB962C8B-B14F-4D97-AF65-F5344CB8AC3E}">
        <p14:creationId xmlns:p14="http://schemas.microsoft.com/office/powerpoint/2010/main" val="352363849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39452" y="282370"/>
            <a:ext cx="8063146" cy="374514"/>
          </a:xfrm>
        </p:spPr>
        <p:txBody>
          <a:bodyPr/>
          <a:lstStyle/>
          <a:p>
            <a:r>
              <a:rPr lang="en-US" dirty="0" smtClean="0"/>
              <a:t>How the Magic Happens- Environment Considerations</a:t>
            </a:r>
          </a:p>
          <a:p>
            <a:endParaRPr lang="en-US"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33270" y="281250"/>
            <a:ext cx="521714" cy="375634"/>
          </a:xfr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8225" y="1409108"/>
            <a:ext cx="3697874" cy="221164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39116" y="1350800"/>
            <a:ext cx="1514475" cy="533400"/>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45006" y="1811006"/>
            <a:ext cx="3902697" cy="1809750"/>
          </a:xfrm>
          <a:prstGeom prst="rect">
            <a:avLst/>
          </a:prstGeom>
        </p:spPr>
      </p:pic>
      <p:sp>
        <p:nvSpPr>
          <p:cNvPr id="7" name="TextBox 6"/>
          <p:cNvSpPr txBox="1"/>
          <p:nvPr/>
        </p:nvSpPr>
        <p:spPr>
          <a:xfrm>
            <a:off x="1402027" y="2490888"/>
            <a:ext cx="621965" cy="25648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000" b="0" i="0" u="none" strike="noStrike" cap="none" spc="0" normalizeH="0" baseline="0" dirty="0" smtClean="0">
                <a:ln>
                  <a:noFill/>
                </a:ln>
                <a:solidFill>
                  <a:schemeClr val="bg1"/>
                </a:solidFill>
                <a:effectLst/>
                <a:uFillTx/>
                <a:latin typeface="+mn-lt"/>
                <a:ea typeface="+mn-ea"/>
                <a:cs typeface="+mn-cs"/>
                <a:sym typeface="Helvetica Light"/>
              </a:rPr>
              <a:t>On-</a:t>
            </a:r>
            <a:r>
              <a:rPr kumimoji="0" lang="en-US" sz="1000" b="0" i="0" u="none" strike="noStrike" cap="none" spc="0" normalizeH="0" baseline="0" dirty="0" err="1" smtClean="0">
                <a:ln>
                  <a:noFill/>
                </a:ln>
                <a:solidFill>
                  <a:schemeClr val="bg1"/>
                </a:solidFill>
                <a:effectLst/>
                <a:uFillTx/>
                <a:latin typeface="+mn-lt"/>
                <a:ea typeface="+mn-ea"/>
                <a:cs typeface="+mn-cs"/>
                <a:sym typeface="Helvetica Light"/>
              </a:rPr>
              <a:t>Prem</a:t>
            </a:r>
            <a:endParaRPr kumimoji="0" lang="en-US" sz="1000" b="0" i="0" u="none" strike="noStrike" cap="none" spc="0" normalizeH="0" baseline="0" dirty="0">
              <a:ln>
                <a:noFill/>
              </a:ln>
              <a:solidFill>
                <a:schemeClr val="bg1"/>
              </a:solidFill>
              <a:effectLst/>
              <a:uFillTx/>
              <a:latin typeface="+mn-lt"/>
              <a:ea typeface="+mn-ea"/>
              <a:cs typeface="+mn-cs"/>
              <a:sym typeface="Helvetica Light"/>
            </a:endParaRPr>
          </a:p>
        </p:txBody>
      </p:sp>
      <p:sp>
        <p:nvSpPr>
          <p:cNvPr id="14" name="TextBox 13"/>
          <p:cNvSpPr txBox="1"/>
          <p:nvPr/>
        </p:nvSpPr>
        <p:spPr>
          <a:xfrm>
            <a:off x="3388154" y="2628217"/>
            <a:ext cx="442430" cy="25648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000" b="0" i="0" u="none" strike="noStrike" cap="none" spc="0" normalizeH="0" baseline="0" dirty="0" smtClean="0">
                <a:ln>
                  <a:noFill/>
                </a:ln>
                <a:solidFill>
                  <a:schemeClr val="bg1"/>
                </a:solidFill>
                <a:effectLst/>
                <a:uFillTx/>
                <a:latin typeface="+mn-lt"/>
                <a:ea typeface="+mn-ea"/>
                <a:cs typeface="+mn-cs"/>
                <a:sym typeface="Helvetica Light"/>
              </a:rPr>
              <a:t>SAAS</a:t>
            </a:r>
            <a:endParaRPr kumimoji="0" lang="en-US" sz="1000" b="0" i="0" u="none" strike="noStrike" cap="none" spc="0" normalizeH="0" baseline="0" dirty="0">
              <a:ln>
                <a:noFill/>
              </a:ln>
              <a:solidFill>
                <a:schemeClr val="bg1"/>
              </a:solidFill>
              <a:effectLst/>
              <a:uFillTx/>
              <a:latin typeface="+mn-lt"/>
              <a:ea typeface="+mn-ea"/>
              <a:cs typeface="+mn-cs"/>
              <a:sym typeface="Helvetica Light"/>
            </a:endParaRPr>
          </a:p>
        </p:txBody>
      </p:sp>
      <p:sp>
        <p:nvSpPr>
          <p:cNvPr id="15" name="TextBox 14"/>
          <p:cNvSpPr txBox="1"/>
          <p:nvPr/>
        </p:nvSpPr>
        <p:spPr>
          <a:xfrm>
            <a:off x="2397230" y="3620150"/>
            <a:ext cx="4078039"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3600" dirty="0" smtClean="0">
                <a:solidFill>
                  <a:srgbClr val="000000"/>
                </a:solidFill>
              </a:rPr>
              <a:t>The Key is Visibility</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429330598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39452" y="282370"/>
            <a:ext cx="7848768" cy="374514"/>
          </a:xfrm>
        </p:spPr>
        <p:txBody>
          <a:bodyPr/>
          <a:lstStyle/>
          <a:p>
            <a:r>
              <a:rPr lang="en-US" dirty="0" smtClean="0"/>
              <a:t>How the Magic Happens – Security &amp; Privileges  </a:t>
            </a:r>
            <a:endParaRPr lang="en-US"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33270" y="281250"/>
            <a:ext cx="521714" cy="375634"/>
          </a:xfr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0050" y="1352550"/>
            <a:ext cx="2239062" cy="2239062"/>
          </a:xfrm>
          <a:prstGeom prst="rect">
            <a:avLst/>
          </a:prstGeom>
        </p:spPr>
      </p:pic>
      <p:sp>
        <p:nvSpPr>
          <p:cNvPr id="6" name="Content Placeholder 1"/>
          <p:cNvSpPr txBox="1">
            <a:spLocks/>
          </p:cNvSpPr>
          <p:nvPr/>
        </p:nvSpPr>
        <p:spPr>
          <a:xfrm>
            <a:off x="3650043" y="847933"/>
            <a:ext cx="5138176" cy="3488397"/>
          </a:xfrm>
          <a:prstGeom prst="rect">
            <a:avLst/>
          </a:prstGeom>
        </p:spPr>
        <p:txBody>
          <a:bodyPr lIns="91440"/>
          <a:lstStyle>
            <a:lvl1pPr marL="285750" indent="-285750" defTabSz="366509">
              <a:spcBef>
                <a:spcPts val="168"/>
              </a:spcBef>
              <a:buSzPct val="75000"/>
              <a:buFont typeface="Arial"/>
              <a:buChar char="•"/>
              <a:defRPr sz="1600">
                <a:solidFill>
                  <a:srgbClr val="898C8D"/>
                </a:solidFill>
                <a:latin typeface="+mn-lt"/>
                <a:ea typeface="+mn-ea"/>
                <a:cs typeface="+mn-cs"/>
                <a:sym typeface="Helvetica Light"/>
              </a:defRPr>
            </a:lvl1pPr>
            <a:lvl2pPr marL="621765" indent="-347472" algn="l" defTabSz="366509">
              <a:spcBef>
                <a:spcPts val="168"/>
              </a:spcBef>
              <a:buClr>
                <a:srgbClr val="898C8D"/>
              </a:buClr>
              <a:buSzPct val="75000"/>
              <a:buFont typeface="Arial"/>
              <a:buChar char="•"/>
              <a:defRPr sz="1400">
                <a:solidFill>
                  <a:srgbClr val="898C8D"/>
                </a:solidFill>
                <a:latin typeface="+mn-lt"/>
                <a:ea typeface="+mn-ea"/>
                <a:cs typeface="+mn-cs"/>
                <a:sym typeface="Helvetica Light"/>
              </a:defRPr>
            </a:lvl2pPr>
            <a:lvl3pPr marL="836596" indent="-278865" defTabSz="366509">
              <a:spcBef>
                <a:spcPts val="168"/>
              </a:spcBef>
              <a:buSzPct val="75000"/>
              <a:buChar char="•"/>
              <a:defRPr sz="1600">
                <a:solidFill>
                  <a:srgbClr val="898C8D"/>
                </a:solidFill>
                <a:latin typeface="+mn-lt"/>
                <a:ea typeface="+mn-ea"/>
                <a:cs typeface="+mn-cs"/>
                <a:sym typeface="Helvetica Light"/>
              </a:defRPr>
            </a:lvl3pPr>
            <a:lvl4pPr marL="1115461" indent="-278865" defTabSz="366509">
              <a:spcBef>
                <a:spcPts val="168"/>
              </a:spcBef>
              <a:buSzPct val="75000"/>
              <a:buChar char="•"/>
              <a:defRPr sz="1400">
                <a:solidFill>
                  <a:srgbClr val="898C8D"/>
                </a:solidFill>
                <a:latin typeface="+mn-lt"/>
                <a:ea typeface="+mn-ea"/>
                <a:cs typeface="+mn-cs"/>
                <a:sym typeface="Helvetica Light"/>
              </a:defRPr>
            </a:lvl4pPr>
            <a:lvl5pPr marL="1394327" indent="-278865" defTabSz="366509">
              <a:spcBef>
                <a:spcPts val="168"/>
              </a:spcBef>
              <a:buSzPct val="75000"/>
              <a:buChar char="•"/>
              <a:defRPr sz="1400">
                <a:solidFill>
                  <a:srgbClr val="898C8D"/>
                </a:solidFill>
                <a:latin typeface="+mn-lt"/>
                <a:ea typeface="+mn-ea"/>
                <a:cs typeface="+mn-cs"/>
                <a:sym typeface="Helvetica Light"/>
              </a:defRPr>
            </a:lvl5pPr>
            <a:lvl6pPr marL="1673191" indent="-278865" defTabSz="366509">
              <a:spcBef>
                <a:spcPts val="2636"/>
              </a:spcBef>
              <a:buSzPct val="75000"/>
              <a:buChar char="•"/>
              <a:defRPr sz="2300">
                <a:latin typeface="+mn-lt"/>
                <a:ea typeface="+mn-ea"/>
                <a:cs typeface="+mn-cs"/>
                <a:sym typeface="Helvetica Light"/>
              </a:defRPr>
            </a:lvl6pPr>
            <a:lvl7pPr marL="1952057" indent="-278865" defTabSz="366509">
              <a:spcBef>
                <a:spcPts val="2636"/>
              </a:spcBef>
              <a:buSzPct val="75000"/>
              <a:buChar char="•"/>
              <a:defRPr sz="2300">
                <a:latin typeface="+mn-lt"/>
                <a:ea typeface="+mn-ea"/>
                <a:cs typeface="+mn-cs"/>
                <a:sym typeface="Helvetica Light"/>
              </a:defRPr>
            </a:lvl7pPr>
            <a:lvl8pPr marL="2230921" indent="-278865" defTabSz="366509">
              <a:spcBef>
                <a:spcPts val="2636"/>
              </a:spcBef>
              <a:buSzPct val="75000"/>
              <a:buChar char="•"/>
              <a:defRPr sz="2300">
                <a:latin typeface="+mn-lt"/>
                <a:ea typeface="+mn-ea"/>
                <a:cs typeface="+mn-cs"/>
                <a:sym typeface="Helvetica Light"/>
              </a:defRPr>
            </a:lvl8pPr>
            <a:lvl9pPr marL="2509788" indent="-278865" defTabSz="366509">
              <a:spcBef>
                <a:spcPts val="2636"/>
              </a:spcBef>
              <a:buSzPct val="75000"/>
              <a:buChar char="•"/>
              <a:defRPr sz="2300">
                <a:latin typeface="+mn-lt"/>
                <a:ea typeface="+mn-ea"/>
                <a:cs typeface="+mn-cs"/>
                <a:sym typeface="Helvetica Light"/>
              </a:defRPr>
            </a:lvl9pPr>
          </a:lstStyle>
          <a:p>
            <a:pPr marL="274293" lvl="1" indent="0">
              <a:buNone/>
            </a:pPr>
            <a:r>
              <a:rPr lang="en-US" sz="1800" dirty="0" smtClean="0"/>
              <a:t>Keep in mind that these scripts run in the security context of the user executing them.</a:t>
            </a:r>
          </a:p>
          <a:p>
            <a:pPr marL="274293" lvl="1" indent="0">
              <a:buNone/>
            </a:pPr>
            <a:endParaRPr lang="en-US" sz="800" dirty="0"/>
          </a:p>
          <a:p>
            <a:pPr marL="274293" lvl="1" indent="0">
              <a:buNone/>
            </a:pPr>
            <a:r>
              <a:rPr lang="en-US" sz="1800" dirty="0" smtClean="0"/>
              <a:t>This means that for users executing the One-Steps through the rich client the script will execute in their security context.</a:t>
            </a:r>
          </a:p>
          <a:p>
            <a:pPr marL="274293" lvl="1" indent="0">
              <a:buNone/>
            </a:pPr>
            <a:endParaRPr lang="en-US" sz="800" dirty="0"/>
          </a:p>
          <a:p>
            <a:pPr marL="274293" lvl="1" indent="0">
              <a:buNone/>
            </a:pPr>
            <a:r>
              <a:rPr lang="en-US" sz="1800" dirty="0" smtClean="0"/>
              <a:t>For scheduled jobs they run in the security context of the service account used to run the Cherwell Scheduling Server.</a:t>
            </a:r>
          </a:p>
          <a:p>
            <a:pPr marL="274293" lvl="1" indent="0">
              <a:buNone/>
            </a:pPr>
            <a:endParaRPr lang="en-US" sz="800" dirty="0"/>
          </a:p>
          <a:p>
            <a:pPr marL="274293" lvl="1" indent="0">
              <a:buNone/>
            </a:pPr>
            <a:r>
              <a:rPr lang="en-US" sz="1800" dirty="0" smtClean="0"/>
              <a:t>Make sure the scripts don’t require more security privileges than the user can provide.</a:t>
            </a:r>
            <a:endParaRPr lang="en-US" sz="1800" dirty="0"/>
          </a:p>
        </p:txBody>
      </p:sp>
    </p:spTree>
    <p:extLst>
      <p:ext uri="{BB962C8B-B14F-4D97-AF65-F5344CB8AC3E}">
        <p14:creationId xmlns:p14="http://schemas.microsoft.com/office/powerpoint/2010/main" val="168245585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2660" y="354684"/>
            <a:ext cx="3458457" cy="3458457"/>
          </a:xfrm>
          <a:prstGeom prst="rect">
            <a:avLst/>
          </a:prstGeom>
        </p:spPr>
      </p:pic>
    </p:spTree>
    <p:extLst>
      <p:ext uri="{BB962C8B-B14F-4D97-AF65-F5344CB8AC3E}">
        <p14:creationId xmlns:p14="http://schemas.microsoft.com/office/powerpoint/2010/main" val="128347997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lstStyle/>
          <a:p>
            <a:pPr marL="274293" lvl="1" indent="0">
              <a:buNone/>
            </a:pPr>
            <a:endParaRPr lang="en-US" dirty="0" smtClean="0"/>
          </a:p>
          <a:p>
            <a:pPr marL="274293" lvl="1" indent="0">
              <a:buNone/>
            </a:pPr>
            <a:r>
              <a:rPr lang="en-US" sz="2000" dirty="0" smtClean="0"/>
              <a:t>Our Presentation Resource Website</a:t>
            </a:r>
          </a:p>
          <a:p>
            <a:pPr marL="274293" lvl="1" indent="0">
              <a:buNone/>
            </a:pPr>
            <a:r>
              <a:rPr lang="en-US" sz="2000" dirty="0" smtClean="0">
                <a:hlinkClick r:id="rId3"/>
              </a:rPr>
              <a:t>http</a:t>
            </a:r>
            <a:r>
              <a:rPr lang="en-US" sz="2000" dirty="0">
                <a:hlinkClick r:id="rId3"/>
              </a:rPr>
              <a:t>://www.excaliburdata.com/resources</a:t>
            </a:r>
            <a:r>
              <a:rPr lang="en-US" sz="2000" dirty="0" smtClean="0">
                <a:hlinkClick r:id="rId3"/>
              </a:rPr>
              <a:t>/</a:t>
            </a:r>
            <a:endParaRPr lang="en-US" sz="2000" dirty="0" smtClean="0"/>
          </a:p>
          <a:p>
            <a:pPr marL="274293" lvl="1" indent="0">
              <a:buNone/>
            </a:pPr>
            <a:endParaRPr lang="en-US" sz="2000" dirty="0"/>
          </a:p>
          <a:p>
            <a:pPr marL="274293" lvl="1" indent="0">
              <a:buNone/>
            </a:pPr>
            <a:r>
              <a:rPr lang="en-US" sz="2000" dirty="0" smtClean="0"/>
              <a:t>Microsoft PowerShell for O365 Website</a:t>
            </a:r>
          </a:p>
          <a:p>
            <a:pPr marL="274293" lvl="1" indent="0">
              <a:buNone/>
            </a:pPr>
            <a:r>
              <a:rPr lang="en-US" sz="2000" dirty="0">
                <a:hlinkClick r:id="rId4"/>
              </a:rPr>
              <a:t>http://powershell.office.com</a:t>
            </a:r>
            <a:r>
              <a:rPr lang="en-US" sz="2000" dirty="0" smtClean="0">
                <a:hlinkClick r:id="rId4"/>
              </a:rPr>
              <a:t>/</a:t>
            </a:r>
            <a:endParaRPr lang="en-US" sz="2000" dirty="0" smtClean="0"/>
          </a:p>
          <a:p>
            <a:pPr marL="274293" lvl="1" indent="0">
              <a:buNone/>
            </a:pPr>
            <a:endParaRPr lang="en-US" sz="2000" dirty="0"/>
          </a:p>
          <a:p>
            <a:pPr marL="274293" lvl="1" indent="0">
              <a:buNone/>
            </a:pPr>
            <a:r>
              <a:rPr lang="en-US" sz="2000" dirty="0" smtClean="0"/>
              <a:t>MSDN PowerShell Gallery</a:t>
            </a:r>
          </a:p>
          <a:p>
            <a:pPr marL="274293" lvl="1" indent="0">
              <a:buNone/>
            </a:pPr>
            <a:r>
              <a:rPr lang="en-US" sz="2000" dirty="0">
                <a:hlinkClick r:id="rId5"/>
              </a:rPr>
              <a:t>https://</a:t>
            </a:r>
            <a:r>
              <a:rPr lang="en-US" sz="2000" dirty="0" smtClean="0">
                <a:hlinkClick r:id="rId5"/>
              </a:rPr>
              <a:t>msdn.microsoft.com/powershell</a:t>
            </a:r>
            <a:endParaRPr lang="en-US" sz="2000" dirty="0" smtClean="0"/>
          </a:p>
          <a:p>
            <a:pPr marL="274293" lvl="1" indent="0">
              <a:buNone/>
            </a:pPr>
            <a:endParaRPr lang="en-US" dirty="0" smtClean="0"/>
          </a:p>
          <a:p>
            <a:pPr marL="274293" lvl="1" indent="0">
              <a:buNone/>
            </a:pPr>
            <a:endParaRPr lang="en-US" dirty="0"/>
          </a:p>
          <a:p>
            <a:pPr marL="274293" lvl="1" indent="0">
              <a:buNone/>
            </a:pPr>
            <a:endParaRPr lang="en-US" dirty="0" smtClean="0"/>
          </a:p>
        </p:txBody>
      </p:sp>
    </p:spTree>
    <p:extLst>
      <p:ext uri="{BB962C8B-B14F-4D97-AF65-F5344CB8AC3E}">
        <p14:creationId xmlns:p14="http://schemas.microsoft.com/office/powerpoint/2010/main" val="351543875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06163" y="1921483"/>
            <a:ext cx="6041543" cy="858149"/>
          </a:xfrm>
          <a:solidFill>
            <a:schemeClr val="tx2">
              <a:alpha val="66000"/>
            </a:schemeClr>
          </a:solidFill>
          <a:ln>
            <a:solidFill>
              <a:schemeClr val="tx2">
                <a:lumMod val="50000"/>
              </a:schemeClr>
            </a:solidFill>
          </a:ln>
          <a:effectLst>
            <a:outerShdw blurRad="44450" dist="27940" dir="5400000" algn="ctr">
              <a:srgbClr val="000000">
                <a:alpha val="32000"/>
              </a:srgbClr>
            </a:outerShdw>
          </a:effectLst>
        </p:spPr>
        <p:txBody>
          <a:bodyPr wrap="square">
            <a:spAutoFit/>
          </a:bodyPr>
          <a:lstStyle/>
          <a:p>
            <a:r>
              <a:rPr lang="en-US" dirty="0"/>
              <a:t>Cherwell + PowerShell = </a:t>
            </a:r>
            <a:br>
              <a:rPr lang="en-US" dirty="0"/>
            </a:br>
            <a:r>
              <a:rPr lang="en-US" dirty="0" smtClean="0"/>
              <a:t>Powerful </a:t>
            </a:r>
            <a:r>
              <a:rPr lang="en-US" dirty="0"/>
              <a:t>Workflow Automation</a:t>
            </a:r>
          </a:p>
        </p:txBody>
      </p:sp>
      <p:sp>
        <p:nvSpPr>
          <p:cNvPr id="3" name="Text Placeholder 2"/>
          <p:cNvSpPr>
            <a:spLocks noGrp="1"/>
          </p:cNvSpPr>
          <p:nvPr>
            <p:ph type="body" sz="quarter" idx="11"/>
          </p:nvPr>
        </p:nvSpPr>
        <p:spPr>
          <a:xfrm>
            <a:off x="4372072" y="3917607"/>
            <a:ext cx="4137225" cy="266313"/>
          </a:xfrm>
        </p:spPr>
        <p:txBody>
          <a:bodyPr/>
          <a:lstStyle/>
          <a:p>
            <a:r>
              <a:rPr lang="en-US" dirty="0" smtClean="0"/>
              <a:t>Jeff Jones</a:t>
            </a:r>
            <a:endParaRPr lang="en-US" dirty="0"/>
          </a:p>
        </p:txBody>
      </p:sp>
      <p:sp>
        <p:nvSpPr>
          <p:cNvPr id="4" name="Text Placeholder 3"/>
          <p:cNvSpPr>
            <a:spLocks noGrp="1"/>
          </p:cNvSpPr>
          <p:nvPr>
            <p:ph type="body" sz="quarter" idx="12"/>
          </p:nvPr>
        </p:nvSpPr>
        <p:spPr>
          <a:xfrm>
            <a:off x="4754880" y="4187952"/>
            <a:ext cx="3620116" cy="266313"/>
          </a:xfrm>
        </p:spPr>
        <p:txBody>
          <a:bodyPr/>
          <a:lstStyle/>
          <a:p>
            <a:r>
              <a:rPr lang="en-US" dirty="0" smtClean="0"/>
              <a:t>Consultant, Excalibur Data Systems</a:t>
            </a:r>
            <a:endParaRPr lang="en-US" dirty="0"/>
          </a:p>
        </p:txBody>
      </p:sp>
      <p:sp>
        <p:nvSpPr>
          <p:cNvPr id="5" name="Text Placeholder 2"/>
          <p:cNvSpPr txBox="1">
            <a:spLocks/>
          </p:cNvSpPr>
          <p:nvPr/>
        </p:nvSpPr>
        <p:spPr>
          <a:xfrm>
            <a:off x="1281970" y="3913632"/>
            <a:ext cx="2888009" cy="266313"/>
          </a:xfrm>
          <a:prstGeom prst="rect">
            <a:avLst/>
          </a:prstGeom>
          <a:noFill/>
          <a:ln>
            <a:noFill/>
          </a:ln>
        </p:spPr>
        <p:txBody>
          <a:bodyPr vert="horz" lIns="57366" tIns="28685" rIns="57366" bIns="28685"/>
          <a:lstStyle>
            <a:lvl1pPr marL="0" indent="0" algn="ctr" defTabSz="366509">
              <a:spcBef>
                <a:spcPts val="2636"/>
              </a:spcBef>
              <a:buSzPct val="75000"/>
              <a:buFontTx/>
              <a:buNone/>
              <a:defRPr sz="1600" baseline="0">
                <a:solidFill>
                  <a:schemeClr val="bg1"/>
                </a:solidFill>
                <a:latin typeface="+mn-lt"/>
                <a:ea typeface="+mn-ea"/>
                <a:cs typeface="+mn-cs"/>
                <a:sym typeface="Helvetica Light"/>
              </a:defRPr>
            </a:lvl1pPr>
            <a:lvl2pPr marL="557730" indent="-278865" defTabSz="366509">
              <a:spcBef>
                <a:spcPts val="2636"/>
              </a:spcBef>
              <a:buSzPct val="75000"/>
              <a:buChar char="•"/>
              <a:defRPr sz="2300">
                <a:latin typeface="+mn-lt"/>
                <a:ea typeface="+mn-ea"/>
                <a:cs typeface="+mn-cs"/>
                <a:sym typeface="Helvetica Light"/>
              </a:defRPr>
            </a:lvl2pPr>
            <a:lvl3pPr marL="836596" indent="-278865" defTabSz="366509">
              <a:spcBef>
                <a:spcPts val="2636"/>
              </a:spcBef>
              <a:buSzPct val="75000"/>
              <a:buChar char="•"/>
              <a:defRPr sz="2300">
                <a:latin typeface="+mn-lt"/>
                <a:ea typeface="+mn-ea"/>
                <a:cs typeface="+mn-cs"/>
                <a:sym typeface="Helvetica Light"/>
              </a:defRPr>
            </a:lvl3pPr>
            <a:lvl4pPr marL="1115461" indent="-278865" defTabSz="366509">
              <a:spcBef>
                <a:spcPts val="2636"/>
              </a:spcBef>
              <a:buSzPct val="75000"/>
              <a:buChar char="•"/>
              <a:defRPr sz="2300">
                <a:latin typeface="+mn-lt"/>
                <a:ea typeface="+mn-ea"/>
                <a:cs typeface="+mn-cs"/>
                <a:sym typeface="Helvetica Light"/>
              </a:defRPr>
            </a:lvl4pPr>
            <a:lvl5pPr marL="1394327" indent="-278865" defTabSz="366509">
              <a:spcBef>
                <a:spcPts val="2636"/>
              </a:spcBef>
              <a:buSzPct val="75000"/>
              <a:buChar char="•"/>
              <a:defRPr sz="2300">
                <a:latin typeface="+mn-lt"/>
                <a:ea typeface="+mn-ea"/>
                <a:cs typeface="+mn-cs"/>
                <a:sym typeface="Helvetica Light"/>
              </a:defRPr>
            </a:lvl5pPr>
            <a:lvl6pPr marL="1673191" indent="-278865" defTabSz="366509">
              <a:spcBef>
                <a:spcPts val="2636"/>
              </a:spcBef>
              <a:buSzPct val="75000"/>
              <a:buChar char="•"/>
              <a:defRPr sz="2300">
                <a:latin typeface="+mn-lt"/>
                <a:ea typeface="+mn-ea"/>
                <a:cs typeface="+mn-cs"/>
                <a:sym typeface="Helvetica Light"/>
              </a:defRPr>
            </a:lvl6pPr>
            <a:lvl7pPr marL="1952057" indent="-278865" defTabSz="366509">
              <a:spcBef>
                <a:spcPts val="2636"/>
              </a:spcBef>
              <a:buSzPct val="75000"/>
              <a:buChar char="•"/>
              <a:defRPr sz="2300">
                <a:latin typeface="+mn-lt"/>
                <a:ea typeface="+mn-ea"/>
                <a:cs typeface="+mn-cs"/>
                <a:sym typeface="Helvetica Light"/>
              </a:defRPr>
            </a:lvl7pPr>
            <a:lvl8pPr marL="2230921" indent="-278865" defTabSz="366509">
              <a:spcBef>
                <a:spcPts val="2636"/>
              </a:spcBef>
              <a:buSzPct val="75000"/>
              <a:buChar char="•"/>
              <a:defRPr sz="2300">
                <a:latin typeface="+mn-lt"/>
                <a:ea typeface="+mn-ea"/>
                <a:cs typeface="+mn-cs"/>
                <a:sym typeface="Helvetica Light"/>
              </a:defRPr>
            </a:lvl8pPr>
            <a:lvl9pPr marL="2509788" indent="-278865" defTabSz="366509">
              <a:spcBef>
                <a:spcPts val="2636"/>
              </a:spcBef>
              <a:buSzPct val="75000"/>
              <a:buChar char="•"/>
              <a:defRPr sz="2300">
                <a:latin typeface="+mn-lt"/>
                <a:ea typeface="+mn-ea"/>
                <a:cs typeface="+mn-cs"/>
                <a:sym typeface="Helvetica Light"/>
              </a:defRPr>
            </a:lvl9pPr>
          </a:lstStyle>
          <a:p>
            <a:r>
              <a:rPr lang="en-US" dirty="0" smtClean="0"/>
              <a:t>Robert Goguen</a:t>
            </a:r>
            <a:endParaRPr lang="en-US" dirty="0"/>
          </a:p>
        </p:txBody>
      </p:sp>
      <p:sp>
        <p:nvSpPr>
          <p:cNvPr id="7" name="Text Placeholder 3"/>
          <p:cNvSpPr txBox="1">
            <a:spLocks/>
          </p:cNvSpPr>
          <p:nvPr/>
        </p:nvSpPr>
        <p:spPr>
          <a:xfrm>
            <a:off x="1383952" y="4183920"/>
            <a:ext cx="2886138" cy="266313"/>
          </a:xfrm>
          <a:prstGeom prst="rect">
            <a:avLst/>
          </a:prstGeom>
          <a:noFill/>
          <a:ln>
            <a:noFill/>
          </a:ln>
        </p:spPr>
        <p:txBody>
          <a:bodyPr vert="horz" lIns="57366" tIns="28685" rIns="57366" bIns="28685"/>
          <a:lstStyle>
            <a:lvl1pPr marL="0" indent="0" algn="ctr" defTabSz="366509">
              <a:spcBef>
                <a:spcPts val="2636"/>
              </a:spcBef>
              <a:buSzPct val="75000"/>
              <a:buFontTx/>
              <a:buNone/>
              <a:defRPr sz="1200" baseline="0">
                <a:solidFill>
                  <a:schemeClr val="bg1"/>
                </a:solidFill>
                <a:latin typeface="+mn-lt"/>
                <a:ea typeface="+mn-ea"/>
                <a:cs typeface="+mn-cs"/>
                <a:sym typeface="Helvetica Light"/>
              </a:defRPr>
            </a:lvl1pPr>
            <a:lvl2pPr marL="557730" indent="-278865" defTabSz="366509">
              <a:spcBef>
                <a:spcPts val="2636"/>
              </a:spcBef>
              <a:buSzPct val="75000"/>
              <a:buChar char="•"/>
              <a:defRPr sz="2300">
                <a:latin typeface="+mn-lt"/>
                <a:ea typeface="+mn-ea"/>
                <a:cs typeface="+mn-cs"/>
                <a:sym typeface="Helvetica Light"/>
              </a:defRPr>
            </a:lvl2pPr>
            <a:lvl3pPr marL="836596" indent="-278865" defTabSz="366509">
              <a:spcBef>
                <a:spcPts val="2636"/>
              </a:spcBef>
              <a:buSzPct val="75000"/>
              <a:buChar char="•"/>
              <a:defRPr sz="2300">
                <a:latin typeface="+mn-lt"/>
                <a:ea typeface="+mn-ea"/>
                <a:cs typeface="+mn-cs"/>
                <a:sym typeface="Helvetica Light"/>
              </a:defRPr>
            </a:lvl3pPr>
            <a:lvl4pPr marL="1115461" indent="-278865" defTabSz="366509">
              <a:spcBef>
                <a:spcPts val="2636"/>
              </a:spcBef>
              <a:buSzPct val="75000"/>
              <a:buChar char="•"/>
              <a:defRPr sz="2300">
                <a:latin typeface="+mn-lt"/>
                <a:ea typeface="+mn-ea"/>
                <a:cs typeface="+mn-cs"/>
                <a:sym typeface="Helvetica Light"/>
              </a:defRPr>
            </a:lvl4pPr>
            <a:lvl5pPr marL="1394327" indent="-278865" defTabSz="366509">
              <a:spcBef>
                <a:spcPts val="2636"/>
              </a:spcBef>
              <a:buSzPct val="75000"/>
              <a:buChar char="•"/>
              <a:defRPr sz="2300">
                <a:latin typeface="+mn-lt"/>
                <a:ea typeface="+mn-ea"/>
                <a:cs typeface="+mn-cs"/>
                <a:sym typeface="Helvetica Light"/>
              </a:defRPr>
            </a:lvl5pPr>
            <a:lvl6pPr marL="1673191" indent="-278865" defTabSz="366509">
              <a:spcBef>
                <a:spcPts val="2636"/>
              </a:spcBef>
              <a:buSzPct val="75000"/>
              <a:buChar char="•"/>
              <a:defRPr sz="2300">
                <a:latin typeface="+mn-lt"/>
                <a:ea typeface="+mn-ea"/>
                <a:cs typeface="+mn-cs"/>
                <a:sym typeface="Helvetica Light"/>
              </a:defRPr>
            </a:lvl6pPr>
            <a:lvl7pPr marL="1952057" indent="-278865" defTabSz="366509">
              <a:spcBef>
                <a:spcPts val="2636"/>
              </a:spcBef>
              <a:buSzPct val="75000"/>
              <a:buChar char="•"/>
              <a:defRPr sz="2300">
                <a:latin typeface="+mn-lt"/>
                <a:ea typeface="+mn-ea"/>
                <a:cs typeface="+mn-cs"/>
                <a:sym typeface="Helvetica Light"/>
              </a:defRPr>
            </a:lvl7pPr>
            <a:lvl8pPr marL="2230921" indent="-278865" defTabSz="366509">
              <a:spcBef>
                <a:spcPts val="2636"/>
              </a:spcBef>
              <a:buSzPct val="75000"/>
              <a:buChar char="•"/>
              <a:defRPr sz="2300">
                <a:latin typeface="+mn-lt"/>
                <a:ea typeface="+mn-ea"/>
                <a:cs typeface="+mn-cs"/>
                <a:sym typeface="Helvetica Light"/>
              </a:defRPr>
            </a:lvl8pPr>
            <a:lvl9pPr marL="2509788" indent="-278865" defTabSz="366509">
              <a:spcBef>
                <a:spcPts val="2636"/>
              </a:spcBef>
              <a:buSzPct val="75000"/>
              <a:buChar char="•"/>
              <a:defRPr sz="2300">
                <a:latin typeface="+mn-lt"/>
                <a:ea typeface="+mn-ea"/>
                <a:cs typeface="+mn-cs"/>
                <a:sym typeface="Helvetica Light"/>
              </a:defRPr>
            </a:lvl9pPr>
          </a:lstStyle>
          <a:p>
            <a:r>
              <a:rPr lang="en-US" dirty="0" smtClean="0"/>
              <a:t>Service Management, Irving Oil Limited</a:t>
            </a:r>
          </a:p>
          <a:p>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5031" y="2973262"/>
            <a:ext cx="927561" cy="927561"/>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4963" y="2971855"/>
            <a:ext cx="923544" cy="923544"/>
          </a:xfrm>
          <a:prstGeom prst="rect">
            <a:avLst/>
          </a:prstGeom>
        </p:spPr>
      </p:pic>
    </p:spTree>
    <p:extLst>
      <p:ext uri="{BB962C8B-B14F-4D97-AF65-F5344CB8AC3E}">
        <p14:creationId xmlns:p14="http://schemas.microsoft.com/office/powerpoint/2010/main" val="2793026839"/>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eadstartsport.co.za/wp-content/uploads/2013/11/Are-you-answering-the-questions-or-questioning-the-answ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5746" y="147022"/>
            <a:ext cx="4765961" cy="35744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77385" y="3709816"/>
            <a:ext cx="2542684" cy="461665"/>
          </a:xfrm>
          <a:prstGeom prst="rect">
            <a:avLst/>
          </a:prstGeom>
        </p:spPr>
        <p:txBody>
          <a:bodyPr wrap="none">
            <a:spAutoFit/>
          </a:bodyPr>
          <a:lstStyle/>
          <a:p>
            <a:r>
              <a:rPr lang="en-US" sz="2400" b="1" dirty="0" smtClean="0">
                <a:solidFill>
                  <a:srgbClr val="C00000"/>
                </a:solidFill>
              </a:rPr>
              <a:t>Any Questions?</a:t>
            </a:r>
            <a:endParaRPr lang="en-US" b="1" dirty="0">
              <a:solidFill>
                <a:srgbClr val="C00000"/>
              </a:solidFill>
            </a:endParaRPr>
          </a:p>
        </p:txBody>
      </p:sp>
    </p:spTree>
    <p:extLst>
      <p:ext uri="{BB962C8B-B14F-4D97-AF65-F5344CB8AC3E}">
        <p14:creationId xmlns:p14="http://schemas.microsoft.com/office/powerpoint/2010/main" val="2499706303"/>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97897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Welcome &amp; Introduction</a:t>
            </a:r>
          </a:p>
          <a:p>
            <a:r>
              <a:rPr lang="en-US" dirty="0" smtClean="0"/>
              <a:t>About this Session</a:t>
            </a:r>
          </a:p>
          <a:p>
            <a:r>
              <a:rPr lang="en-US" dirty="0" smtClean="0"/>
              <a:t>PowerShell</a:t>
            </a:r>
          </a:p>
          <a:p>
            <a:pPr lvl="1"/>
            <a:r>
              <a:rPr lang="en-US" dirty="0" smtClean="0"/>
              <a:t>What is PowerShell?</a:t>
            </a:r>
          </a:p>
          <a:p>
            <a:pPr lvl="1"/>
            <a:r>
              <a:rPr lang="en-US" dirty="0" smtClean="0"/>
              <a:t>What can I do with PowerShell?</a:t>
            </a:r>
          </a:p>
          <a:p>
            <a:pPr lvl="1"/>
            <a:r>
              <a:rPr lang="en-US" dirty="0" smtClean="0"/>
              <a:t>Why PowerShell?</a:t>
            </a:r>
          </a:p>
          <a:p>
            <a:r>
              <a:rPr lang="en-US" dirty="0" smtClean="0"/>
              <a:t>Other scripting languages &amp; non-Windows devices</a:t>
            </a:r>
          </a:p>
          <a:p>
            <a:r>
              <a:rPr lang="en-US" dirty="0" smtClean="0"/>
              <a:t>How the magic happens</a:t>
            </a:r>
          </a:p>
          <a:p>
            <a:pPr lvl="1"/>
            <a:r>
              <a:rPr lang="en-US" dirty="0" smtClean="0"/>
              <a:t>Executing Scripts</a:t>
            </a:r>
          </a:p>
          <a:p>
            <a:pPr lvl="1"/>
            <a:r>
              <a:rPr lang="en-US" dirty="0" smtClean="0"/>
              <a:t>Passing Variables</a:t>
            </a:r>
          </a:p>
          <a:p>
            <a:pPr lvl="1"/>
            <a:r>
              <a:rPr lang="en-US" dirty="0" smtClean="0"/>
              <a:t>Working with the Output</a:t>
            </a:r>
          </a:p>
          <a:p>
            <a:pPr lvl="1"/>
            <a:r>
              <a:rPr lang="en-US" dirty="0" smtClean="0"/>
              <a:t>Enviroment Considerations (SaaS, On-Premise, O365)</a:t>
            </a:r>
          </a:p>
          <a:p>
            <a:pPr lvl="1"/>
            <a:r>
              <a:rPr lang="en-US" dirty="0" smtClean="0"/>
              <a:t>Security &amp; Privileges</a:t>
            </a:r>
          </a:p>
          <a:p>
            <a:r>
              <a:rPr lang="en-US" dirty="0" smtClean="0"/>
              <a:t>Live Demo</a:t>
            </a:r>
          </a:p>
          <a:p>
            <a:pPr lvl="1"/>
            <a:endParaRPr lang="en-US" dirty="0" smtClean="0"/>
          </a:p>
        </p:txBody>
      </p:sp>
    </p:spTree>
    <p:extLst>
      <p:ext uri="{BB962C8B-B14F-4D97-AF65-F5344CB8AC3E}">
        <p14:creationId xmlns:p14="http://schemas.microsoft.com/office/powerpoint/2010/main" val="58661887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Cherwell + PowerShell = Powerful Workflow Automation</a:t>
            </a:r>
            <a:endParaRPr lang="en-US" dirty="0"/>
          </a:p>
        </p:txBody>
      </p:sp>
      <p:pic>
        <p:nvPicPr>
          <p:cNvPr id="2054" name="Picture 6" descr="http://static1.squarespace.com/static/51675113e4b02d0863309bbb/t/53889adbe4b0b0e91301e4de/1401461468533/Man+Juggling+IT.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33270" y="798644"/>
            <a:ext cx="3815218" cy="33654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pinnacleselling.com/wp-content/uploads/2013/06/money_time_value_red_dice_800_clr_2635-300x336.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06476" y="1813851"/>
            <a:ext cx="822794" cy="921529"/>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p:cNvSpPr>
            <a:spLocks noGrp="1"/>
          </p:cNvSpPr>
          <p:nvPr>
            <p:ph idx="1"/>
          </p:nvPr>
        </p:nvSpPr>
        <p:spPr>
          <a:xfrm>
            <a:off x="4496082" y="1008892"/>
            <a:ext cx="4195885" cy="3155238"/>
          </a:xfrm>
        </p:spPr>
        <p:txBody>
          <a:bodyPr/>
          <a:lstStyle/>
          <a:p>
            <a:pPr marL="274293" lvl="1" indent="0">
              <a:buNone/>
            </a:pPr>
            <a:r>
              <a:rPr lang="en-US" sz="1800" dirty="0" smtClean="0"/>
              <a:t>Your Mission…..</a:t>
            </a:r>
          </a:p>
          <a:p>
            <a:pPr lvl="1"/>
            <a:endParaRPr lang="en-US" sz="1800" dirty="0" smtClean="0"/>
          </a:p>
          <a:p>
            <a:pPr lvl="1"/>
            <a:r>
              <a:rPr lang="en-US" sz="1800" dirty="0" smtClean="0"/>
              <a:t>Increase Value to the Business</a:t>
            </a:r>
          </a:p>
          <a:p>
            <a:pPr lvl="1"/>
            <a:endParaRPr lang="en-US" sz="1800" dirty="0" smtClean="0"/>
          </a:p>
          <a:p>
            <a:pPr lvl="1"/>
            <a:r>
              <a:rPr lang="en-US" sz="1800" dirty="0" smtClean="0"/>
              <a:t>Reduce Cost</a:t>
            </a:r>
          </a:p>
          <a:p>
            <a:pPr lvl="1"/>
            <a:endParaRPr lang="en-US" sz="1800" dirty="0" smtClean="0"/>
          </a:p>
          <a:p>
            <a:pPr lvl="1"/>
            <a:r>
              <a:rPr lang="en-US" sz="1800" dirty="0" smtClean="0"/>
              <a:t>Minimize Risk</a:t>
            </a:r>
          </a:p>
          <a:p>
            <a:pPr lvl="1"/>
            <a:endParaRPr lang="en-US" sz="1800" dirty="0"/>
          </a:p>
          <a:p>
            <a:pPr lvl="1"/>
            <a:r>
              <a:rPr lang="en-US" sz="1800" dirty="0" smtClean="0"/>
              <a:t>Improve Service Offerings</a:t>
            </a:r>
          </a:p>
          <a:p>
            <a:pPr lvl="1"/>
            <a:endParaRPr lang="en-US" sz="1800" dirty="0" smtClean="0"/>
          </a:p>
          <a:p>
            <a:pPr lvl="1"/>
            <a:r>
              <a:rPr lang="en-US" sz="1800" dirty="0" smtClean="0"/>
              <a:t>No impact on Quality or Services</a:t>
            </a:r>
          </a:p>
        </p:txBody>
      </p:sp>
    </p:spTree>
    <p:extLst>
      <p:ext uri="{BB962C8B-B14F-4D97-AF65-F5344CB8AC3E}">
        <p14:creationId xmlns:p14="http://schemas.microsoft.com/office/powerpoint/2010/main" val="122324163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86500" y="1008668"/>
            <a:ext cx="2732778" cy="2732778"/>
          </a:xfrm>
        </p:spPr>
      </p:pic>
      <p:sp>
        <p:nvSpPr>
          <p:cNvPr id="3" name="Text Placeholder 2"/>
          <p:cNvSpPr>
            <a:spLocks noGrp="1"/>
          </p:cNvSpPr>
          <p:nvPr>
            <p:ph type="body" sz="quarter" idx="13"/>
          </p:nvPr>
        </p:nvSpPr>
        <p:spPr>
          <a:xfrm>
            <a:off x="325150" y="282370"/>
            <a:ext cx="2794128" cy="427990"/>
          </a:xfrm>
        </p:spPr>
        <p:txBody>
          <a:bodyPr/>
          <a:lstStyle/>
          <a:p>
            <a:pPr algn="ctr"/>
            <a:r>
              <a:rPr lang="en-US" dirty="0" smtClean="0"/>
              <a:t>PowerShell</a:t>
            </a:r>
            <a:endParaRPr lang="en-US" dirty="0"/>
          </a:p>
        </p:txBody>
      </p:sp>
      <p:sp>
        <p:nvSpPr>
          <p:cNvPr id="7" name="Content Placeholder 1"/>
          <p:cNvSpPr>
            <a:spLocks noGrp="1"/>
          </p:cNvSpPr>
          <p:nvPr>
            <p:ph idx="1"/>
          </p:nvPr>
        </p:nvSpPr>
        <p:spPr>
          <a:xfrm>
            <a:off x="3437552" y="299029"/>
            <a:ext cx="5350668" cy="4174729"/>
          </a:xfrm>
        </p:spPr>
        <p:txBody>
          <a:bodyPr/>
          <a:lstStyle/>
          <a:p>
            <a:pPr lvl="1"/>
            <a:r>
              <a:rPr lang="en-US" sz="1800" dirty="0" smtClean="0"/>
              <a:t>What is PowerShell?</a:t>
            </a:r>
          </a:p>
          <a:p>
            <a:pPr marL="274293" lvl="1" indent="0">
              <a:buNone/>
            </a:pPr>
            <a:endParaRPr lang="en-US" sz="800" dirty="0" smtClean="0"/>
          </a:p>
          <a:p>
            <a:pPr marL="274293" lvl="1" indent="0">
              <a:buNone/>
            </a:pPr>
            <a:r>
              <a:rPr lang="en-US" sz="1600" dirty="0" smtClean="0"/>
              <a:t>PowerShell is an automation platform and scripting language for Windows and Windows Server that allows you to simplify the management of your systems. Unlike other text-based shells, PowerShell harnesses the power of the .NET Framework, providing rich objects and a massive set of built-in functionality for taking control of your Windows environments (Source: MSDN) </a:t>
            </a:r>
          </a:p>
          <a:p>
            <a:pPr lvl="1"/>
            <a:endParaRPr lang="en-US" sz="800" dirty="0"/>
          </a:p>
          <a:p>
            <a:pPr lvl="1"/>
            <a:r>
              <a:rPr lang="en-US" sz="1800" dirty="0"/>
              <a:t>Why PowerShell?</a:t>
            </a:r>
          </a:p>
          <a:p>
            <a:pPr marL="274293" lvl="1" indent="0">
              <a:buNone/>
            </a:pPr>
            <a:endParaRPr lang="en-US" sz="800" dirty="0" smtClean="0"/>
          </a:p>
          <a:p>
            <a:pPr marL="274293" lvl="1" indent="0">
              <a:buNone/>
            </a:pPr>
            <a:r>
              <a:rPr lang="en-US" sz="1600" dirty="0"/>
              <a:t>Most Microsoft Systems are managed using PowerShell.  It is Microsoft’s go-forward technology that will be used to manage all products in the future. (Currently on version 5.0)</a:t>
            </a:r>
          </a:p>
          <a:p>
            <a:pPr lvl="1"/>
            <a:endParaRPr lang="en-US" dirty="0" smtClean="0"/>
          </a:p>
          <a:p>
            <a:endParaRPr lang="en-US" dirty="0"/>
          </a:p>
        </p:txBody>
      </p:sp>
    </p:spTree>
    <p:extLst>
      <p:ext uri="{BB962C8B-B14F-4D97-AF65-F5344CB8AC3E}">
        <p14:creationId xmlns:p14="http://schemas.microsoft.com/office/powerpoint/2010/main" val="80592935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86500" y="282370"/>
            <a:ext cx="8401720" cy="374514"/>
          </a:xfrm>
        </p:spPr>
        <p:txBody>
          <a:bodyPr/>
          <a:lstStyle/>
          <a:p>
            <a:pPr algn="ctr"/>
            <a:r>
              <a:rPr lang="en-US" dirty="0" smtClean="0"/>
              <a:t>PowerShell</a:t>
            </a:r>
            <a:endParaRPr lang="en-US" dirty="0"/>
          </a:p>
        </p:txBody>
      </p:sp>
      <p:sp>
        <p:nvSpPr>
          <p:cNvPr id="7" name="Content Placeholder 1"/>
          <p:cNvSpPr>
            <a:spLocks noGrp="1"/>
          </p:cNvSpPr>
          <p:nvPr>
            <p:ph idx="1"/>
          </p:nvPr>
        </p:nvSpPr>
        <p:spPr>
          <a:xfrm>
            <a:off x="4722829" y="847933"/>
            <a:ext cx="4065390" cy="349271"/>
          </a:xfrm>
        </p:spPr>
        <p:txBody>
          <a:bodyPr/>
          <a:lstStyle/>
          <a:p>
            <a:pPr marL="274293" lvl="1" indent="0">
              <a:buNone/>
            </a:pPr>
            <a:r>
              <a:rPr lang="en-US" sz="1800" dirty="0" smtClean="0"/>
              <a:t>What </a:t>
            </a:r>
            <a:r>
              <a:rPr lang="en-US" sz="1800" dirty="0"/>
              <a:t>can I do with PowerShell</a:t>
            </a:r>
            <a:r>
              <a:rPr lang="en-US" sz="1800" dirty="0" smtClean="0"/>
              <a:t>?</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948" y="847932"/>
            <a:ext cx="4466040" cy="3441263"/>
          </a:xfrm>
          <a:prstGeom prst="rect">
            <a:avLst/>
          </a:prstGeom>
        </p:spPr>
      </p:pic>
      <p:sp>
        <p:nvSpPr>
          <p:cNvPr id="11" name="TextBox 10"/>
          <p:cNvSpPr txBox="1"/>
          <p:nvPr/>
        </p:nvSpPr>
        <p:spPr>
          <a:xfrm>
            <a:off x="4722828" y="3130108"/>
            <a:ext cx="4065391"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dirty="0" smtClean="0">
                <a:solidFill>
                  <a:srgbClr val="898C8D"/>
                </a:solidFill>
              </a:rPr>
              <a:t>100’s </a:t>
            </a:r>
            <a:r>
              <a:rPr lang="en-US" sz="1800" dirty="0">
                <a:solidFill>
                  <a:srgbClr val="898C8D"/>
                </a:solidFill>
              </a:rPr>
              <a:t>of </a:t>
            </a:r>
            <a:r>
              <a:rPr lang="en-US" sz="1800" dirty="0" smtClean="0">
                <a:solidFill>
                  <a:srgbClr val="898C8D"/>
                </a:solidFill>
              </a:rPr>
              <a:t>Cmdlet’s, Functions and</a:t>
            </a:r>
            <a:br>
              <a:rPr lang="en-US" sz="1800" dirty="0" smtClean="0">
                <a:solidFill>
                  <a:srgbClr val="898C8D"/>
                </a:solidFill>
              </a:rPr>
            </a:br>
            <a:r>
              <a:rPr lang="en-US" sz="1800" dirty="0" smtClean="0">
                <a:solidFill>
                  <a:srgbClr val="898C8D"/>
                </a:solidFill>
              </a:rPr>
              <a:t>1000’s of Parameters</a:t>
            </a:r>
            <a:endParaRPr lang="en-US" sz="1800" dirty="0">
              <a:solidFill>
                <a:srgbClr val="898C8D"/>
              </a:solidFill>
            </a:endParaRPr>
          </a:p>
        </p:txBody>
      </p:sp>
      <p:sp>
        <p:nvSpPr>
          <p:cNvPr id="12" name="TextBox 11"/>
          <p:cNvSpPr txBox="1"/>
          <p:nvPr/>
        </p:nvSpPr>
        <p:spPr>
          <a:xfrm>
            <a:off x="4722829" y="1643000"/>
            <a:ext cx="4065391" cy="12105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1" indent="0" defTabSz="584200" rtl="0" latinLnBrk="1" hangingPunct="0"/>
            <a:r>
              <a:rPr lang="en-US" sz="3600" dirty="0">
                <a:solidFill>
                  <a:schemeClr val="tx1"/>
                </a:solidFill>
              </a:rPr>
              <a:t>Just </a:t>
            </a:r>
            <a:r>
              <a:rPr lang="en-US" sz="3600" dirty="0" smtClean="0">
                <a:solidFill>
                  <a:schemeClr val="tx1"/>
                </a:solidFill>
              </a:rPr>
              <a:t>About</a:t>
            </a:r>
            <a:br>
              <a:rPr lang="en-US" sz="3600" dirty="0" smtClean="0">
                <a:solidFill>
                  <a:schemeClr val="tx1"/>
                </a:solidFill>
              </a:rPr>
            </a:br>
            <a:r>
              <a:rPr lang="en-US" sz="3600" dirty="0" smtClean="0">
                <a:solidFill>
                  <a:schemeClr val="tx1"/>
                </a:solidFill>
              </a:rPr>
              <a:t>Anything!</a:t>
            </a:r>
            <a:endParaRPr kumimoji="0" lang="en-US" sz="3600" b="0" i="0" u="none" strike="noStrike" cap="none" spc="0" normalizeH="0" baseline="0" dirty="0">
              <a:ln>
                <a:noFill/>
              </a:ln>
              <a:solidFill>
                <a:schemeClr val="tx1"/>
              </a:solidFill>
              <a:effectLst/>
              <a:uFillTx/>
              <a:sym typeface="Helvetica Light"/>
            </a:endParaRPr>
          </a:p>
        </p:txBody>
      </p:sp>
    </p:spTree>
    <p:extLst>
      <p:ext uri="{BB962C8B-B14F-4D97-AF65-F5344CB8AC3E}">
        <p14:creationId xmlns:p14="http://schemas.microsoft.com/office/powerpoint/2010/main" val="3695336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Other scripting languages &amp; </a:t>
            </a:r>
            <a:r>
              <a:rPr lang="en-US" dirty="0" smtClean="0"/>
              <a:t>non-Windows </a:t>
            </a:r>
            <a:r>
              <a:rPr lang="en-US" dirty="0"/>
              <a:t>devices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26907" y="1285487"/>
            <a:ext cx="922601" cy="1371600"/>
          </a:xfr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4019" y="1285487"/>
            <a:ext cx="1013498" cy="1371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6231" y="3130717"/>
            <a:ext cx="2353066" cy="658858"/>
          </a:xfrm>
          <a:prstGeom prst="rect">
            <a:avLst/>
          </a:prstGeom>
        </p:spPr>
      </p:pic>
      <p:sp>
        <p:nvSpPr>
          <p:cNvPr id="7" name="Content Placeholder 1"/>
          <p:cNvSpPr txBox="1">
            <a:spLocks/>
          </p:cNvSpPr>
          <p:nvPr/>
        </p:nvSpPr>
        <p:spPr>
          <a:xfrm>
            <a:off x="3559359" y="847933"/>
            <a:ext cx="5228860" cy="3488397"/>
          </a:xfrm>
          <a:prstGeom prst="rect">
            <a:avLst/>
          </a:prstGeom>
        </p:spPr>
        <p:txBody>
          <a:bodyPr lIns="91440"/>
          <a:lstStyle>
            <a:lvl1pPr marL="285750" indent="-285750" defTabSz="366509">
              <a:spcBef>
                <a:spcPts val="168"/>
              </a:spcBef>
              <a:buSzPct val="75000"/>
              <a:buFont typeface="Arial"/>
              <a:buChar char="•"/>
              <a:defRPr sz="1600">
                <a:solidFill>
                  <a:srgbClr val="898C8D"/>
                </a:solidFill>
                <a:latin typeface="+mn-lt"/>
                <a:ea typeface="+mn-ea"/>
                <a:cs typeface="+mn-cs"/>
                <a:sym typeface="Helvetica Light"/>
              </a:defRPr>
            </a:lvl1pPr>
            <a:lvl2pPr marL="621765" indent="-347472" algn="l" defTabSz="366509">
              <a:spcBef>
                <a:spcPts val="168"/>
              </a:spcBef>
              <a:buClr>
                <a:srgbClr val="898C8D"/>
              </a:buClr>
              <a:buSzPct val="75000"/>
              <a:buFont typeface="Arial"/>
              <a:buChar char="•"/>
              <a:defRPr sz="1400">
                <a:solidFill>
                  <a:srgbClr val="898C8D"/>
                </a:solidFill>
                <a:latin typeface="+mn-lt"/>
                <a:ea typeface="+mn-ea"/>
                <a:cs typeface="+mn-cs"/>
                <a:sym typeface="Helvetica Light"/>
              </a:defRPr>
            </a:lvl2pPr>
            <a:lvl3pPr marL="836596" indent="-278865" defTabSz="366509">
              <a:spcBef>
                <a:spcPts val="168"/>
              </a:spcBef>
              <a:buSzPct val="75000"/>
              <a:buChar char="•"/>
              <a:defRPr sz="1600">
                <a:solidFill>
                  <a:srgbClr val="898C8D"/>
                </a:solidFill>
                <a:latin typeface="+mn-lt"/>
                <a:ea typeface="+mn-ea"/>
                <a:cs typeface="+mn-cs"/>
                <a:sym typeface="Helvetica Light"/>
              </a:defRPr>
            </a:lvl3pPr>
            <a:lvl4pPr marL="1115461" indent="-278865" defTabSz="366509">
              <a:spcBef>
                <a:spcPts val="168"/>
              </a:spcBef>
              <a:buSzPct val="75000"/>
              <a:buChar char="•"/>
              <a:defRPr sz="1400">
                <a:solidFill>
                  <a:srgbClr val="898C8D"/>
                </a:solidFill>
                <a:latin typeface="+mn-lt"/>
                <a:ea typeface="+mn-ea"/>
                <a:cs typeface="+mn-cs"/>
                <a:sym typeface="Helvetica Light"/>
              </a:defRPr>
            </a:lvl4pPr>
            <a:lvl5pPr marL="1394327" indent="-278865" defTabSz="366509">
              <a:spcBef>
                <a:spcPts val="168"/>
              </a:spcBef>
              <a:buSzPct val="75000"/>
              <a:buChar char="•"/>
              <a:defRPr sz="1400">
                <a:solidFill>
                  <a:srgbClr val="898C8D"/>
                </a:solidFill>
                <a:latin typeface="+mn-lt"/>
                <a:ea typeface="+mn-ea"/>
                <a:cs typeface="+mn-cs"/>
                <a:sym typeface="Helvetica Light"/>
              </a:defRPr>
            </a:lvl5pPr>
            <a:lvl6pPr marL="1673191" indent="-278865" defTabSz="366509">
              <a:spcBef>
                <a:spcPts val="2636"/>
              </a:spcBef>
              <a:buSzPct val="75000"/>
              <a:buChar char="•"/>
              <a:defRPr sz="2300">
                <a:latin typeface="+mn-lt"/>
                <a:ea typeface="+mn-ea"/>
                <a:cs typeface="+mn-cs"/>
                <a:sym typeface="Helvetica Light"/>
              </a:defRPr>
            </a:lvl6pPr>
            <a:lvl7pPr marL="1952057" indent="-278865" defTabSz="366509">
              <a:spcBef>
                <a:spcPts val="2636"/>
              </a:spcBef>
              <a:buSzPct val="75000"/>
              <a:buChar char="•"/>
              <a:defRPr sz="2300">
                <a:latin typeface="+mn-lt"/>
                <a:ea typeface="+mn-ea"/>
                <a:cs typeface="+mn-cs"/>
                <a:sym typeface="Helvetica Light"/>
              </a:defRPr>
            </a:lvl7pPr>
            <a:lvl8pPr marL="2230921" indent="-278865" defTabSz="366509">
              <a:spcBef>
                <a:spcPts val="2636"/>
              </a:spcBef>
              <a:buSzPct val="75000"/>
              <a:buChar char="•"/>
              <a:defRPr sz="2300">
                <a:latin typeface="+mn-lt"/>
                <a:ea typeface="+mn-ea"/>
                <a:cs typeface="+mn-cs"/>
                <a:sym typeface="Helvetica Light"/>
              </a:defRPr>
            </a:lvl8pPr>
            <a:lvl9pPr marL="2509788" indent="-278865" defTabSz="366509">
              <a:spcBef>
                <a:spcPts val="2636"/>
              </a:spcBef>
              <a:buSzPct val="75000"/>
              <a:buChar char="•"/>
              <a:defRPr sz="2300">
                <a:latin typeface="+mn-lt"/>
                <a:ea typeface="+mn-ea"/>
                <a:cs typeface="+mn-cs"/>
                <a:sym typeface="Helvetica Light"/>
              </a:defRPr>
            </a:lvl9pPr>
          </a:lstStyle>
          <a:p>
            <a:pPr lvl="1"/>
            <a:r>
              <a:rPr lang="en-US" sz="1800" dirty="0" smtClean="0"/>
              <a:t>What if I have to use a different scripting language?</a:t>
            </a:r>
          </a:p>
          <a:p>
            <a:pPr marL="274293" lvl="1" indent="0">
              <a:buNone/>
            </a:pPr>
            <a:endParaRPr lang="en-US" sz="800" dirty="0" smtClean="0"/>
          </a:p>
          <a:p>
            <a:pPr marL="274293" lvl="1" indent="0">
              <a:buNone/>
            </a:pPr>
            <a:r>
              <a:rPr lang="en-US" sz="1800" dirty="0" smtClean="0"/>
              <a:t>This technique is equally effective for other scripting language on Windows operating systems</a:t>
            </a:r>
          </a:p>
          <a:p>
            <a:pPr marL="274293" lvl="1" indent="0">
              <a:buNone/>
            </a:pPr>
            <a:endParaRPr lang="en-US" sz="800" dirty="0"/>
          </a:p>
          <a:p>
            <a:pPr lvl="1"/>
            <a:r>
              <a:rPr lang="en-US" sz="1800" dirty="0" smtClean="0"/>
              <a:t>What if I need to script for a non-Windows system or device?</a:t>
            </a:r>
          </a:p>
          <a:p>
            <a:pPr marL="274293" lvl="1" indent="0">
              <a:buNone/>
            </a:pPr>
            <a:endParaRPr lang="en-US" sz="800" dirty="0"/>
          </a:p>
          <a:p>
            <a:pPr marL="274293" lvl="1" indent="0">
              <a:buNone/>
            </a:pPr>
            <a:r>
              <a:rPr lang="en-US" sz="1800" dirty="0" smtClean="0"/>
              <a:t>Use PowerShell’s new SSH features to run a remote script via SSH in whatever scripting language the system or device requires.</a:t>
            </a:r>
          </a:p>
          <a:p>
            <a:pPr marL="274293" lvl="1" indent="0">
              <a:buNone/>
            </a:pPr>
            <a:endParaRPr lang="en-US" sz="1800" dirty="0"/>
          </a:p>
        </p:txBody>
      </p:sp>
    </p:spTree>
    <p:extLst>
      <p:ext uri="{BB962C8B-B14F-4D97-AF65-F5344CB8AC3E}">
        <p14:creationId xmlns:p14="http://schemas.microsoft.com/office/powerpoint/2010/main" val="372648805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39452" y="282370"/>
            <a:ext cx="7848768" cy="374514"/>
          </a:xfrm>
        </p:spPr>
        <p:txBody>
          <a:bodyPr/>
          <a:lstStyle/>
          <a:p>
            <a:r>
              <a:rPr lang="en-US" dirty="0" smtClean="0"/>
              <a:t>How the Magic Happens – Executing Scripts</a:t>
            </a:r>
            <a:endParaRPr lang="en-US"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33270" y="281250"/>
            <a:ext cx="521714" cy="375634"/>
          </a:xfrm>
        </p:spPr>
      </p:pic>
      <p:pic>
        <p:nvPicPr>
          <p:cNvPr id="6" name="Picture 5"/>
          <p:cNvPicPr>
            <a:picLocks noChangeAspect="1"/>
          </p:cNvPicPr>
          <p:nvPr/>
        </p:nvPicPr>
        <p:blipFill>
          <a:blip r:embed="rId4"/>
          <a:stretch>
            <a:fillRect/>
          </a:stretch>
        </p:blipFill>
        <p:spPr>
          <a:xfrm>
            <a:off x="333270" y="945525"/>
            <a:ext cx="5381698" cy="3154789"/>
          </a:xfrm>
          <a:prstGeom prst="rect">
            <a:avLst/>
          </a:prstGeom>
        </p:spPr>
      </p:pic>
    </p:spTree>
    <p:extLst>
      <p:ext uri="{BB962C8B-B14F-4D97-AF65-F5344CB8AC3E}">
        <p14:creationId xmlns:p14="http://schemas.microsoft.com/office/powerpoint/2010/main" val="44602017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39452" y="282370"/>
            <a:ext cx="7848768" cy="374514"/>
          </a:xfrm>
        </p:spPr>
        <p:txBody>
          <a:bodyPr/>
          <a:lstStyle/>
          <a:p>
            <a:r>
              <a:rPr lang="en-US" dirty="0" smtClean="0"/>
              <a:t>How the </a:t>
            </a:r>
            <a:r>
              <a:rPr lang="en-US" dirty="0"/>
              <a:t>Magic Happens – Executing Scripts</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33270" y="281250"/>
            <a:ext cx="521714" cy="375634"/>
          </a:xfrm>
        </p:spPr>
      </p:pic>
      <p:pic>
        <p:nvPicPr>
          <p:cNvPr id="1026" name="Picture 2" descr="C:\Users\robgog\AppData\Local\Temp\SNAGHTML24766ea9.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51704" y="900352"/>
            <a:ext cx="4332998" cy="327820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a:stCxn id="25" idx="3"/>
          </p:cNvCxnSpPr>
          <p:nvPr/>
        </p:nvCxnSpPr>
        <p:spPr>
          <a:xfrm>
            <a:off x="2884323" y="1063354"/>
            <a:ext cx="1892362" cy="199159"/>
          </a:xfrm>
          <a:prstGeom prst="straightConnector1">
            <a:avLst/>
          </a:prstGeom>
          <a:noFill/>
          <a:ln w="254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9" name="Straight Arrow Connector 8"/>
          <p:cNvCxnSpPr/>
          <p:nvPr/>
        </p:nvCxnSpPr>
        <p:spPr>
          <a:xfrm>
            <a:off x="3937210" y="1481155"/>
            <a:ext cx="839475" cy="1"/>
          </a:xfrm>
          <a:prstGeom prst="straightConnector1">
            <a:avLst/>
          </a:prstGeom>
          <a:noFill/>
          <a:ln w="254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6" name="Straight Arrow Connector 15"/>
          <p:cNvCxnSpPr/>
          <p:nvPr/>
        </p:nvCxnSpPr>
        <p:spPr>
          <a:xfrm>
            <a:off x="4015819" y="2061897"/>
            <a:ext cx="778476" cy="0"/>
          </a:xfrm>
          <a:prstGeom prst="straightConnector1">
            <a:avLst/>
          </a:prstGeom>
          <a:noFill/>
          <a:ln w="254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22" name="Rectangle 21"/>
          <p:cNvSpPr/>
          <p:nvPr/>
        </p:nvSpPr>
        <p:spPr>
          <a:xfrm>
            <a:off x="4740713" y="2667527"/>
            <a:ext cx="4161462" cy="1401113"/>
          </a:xfrm>
          <a:prstGeom prst="rect">
            <a:avLst/>
          </a:prstGeom>
          <a:noFill/>
          <a:ln w="25400" cap="flat">
            <a:solidFill>
              <a:srgbClr val="FF0000"/>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5" name="TextBox 24"/>
          <p:cNvSpPr txBox="1"/>
          <p:nvPr/>
        </p:nvSpPr>
        <p:spPr>
          <a:xfrm>
            <a:off x="383638" y="873558"/>
            <a:ext cx="2500685"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sz="1800" dirty="0" smtClean="0">
                <a:solidFill>
                  <a:srgbClr val="000000"/>
                </a:solidFill>
              </a:rPr>
              <a:t>Display Name of Action</a:t>
            </a:r>
            <a:endParaRPr kumimoji="0" lang="en-US" sz="1800" b="0" i="0" u="none" strike="noStrike" cap="none" spc="0" normalizeH="0" dirty="0">
              <a:ln>
                <a:noFill/>
              </a:ln>
              <a:solidFill>
                <a:srgbClr val="000000"/>
              </a:solidFill>
              <a:effectLst/>
              <a:uFillTx/>
              <a:sym typeface="Helvetica Light"/>
            </a:endParaRPr>
          </a:p>
        </p:txBody>
      </p:sp>
      <p:sp>
        <p:nvSpPr>
          <p:cNvPr id="27" name="TextBox 26"/>
          <p:cNvSpPr txBox="1"/>
          <p:nvPr/>
        </p:nvSpPr>
        <p:spPr>
          <a:xfrm>
            <a:off x="308438" y="1283335"/>
            <a:ext cx="379286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sz="1800" dirty="0" smtClean="0">
                <a:solidFill>
                  <a:srgbClr val="000000"/>
                </a:solidFill>
              </a:rPr>
              <a:t>Location of PowerShell Executable</a:t>
            </a:r>
            <a:endParaRPr kumimoji="0" lang="en-US" sz="1800" b="0" i="0" u="none" strike="noStrike" cap="none" spc="0" normalizeH="0" dirty="0">
              <a:ln>
                <a:noFill/>
              </a:ln>
              <a:solidFill>
                <a:srgbClr val="000000"/>
              </a:solidFill>
              <a:effectLst/>
              <a:uFillTx/>
              <a:sym typeface="Helvetica Light"/>
            </a:endParaRPr>
          </a:p>
        </p:txBody>
      </p:sp>
      <p:sp>
        <p:nvSpPr>
          <p:cNvPr id="28" name="TextBox 27"/>
          <p:cNvSpPr txBox="1"/>
          <p:nvPr/>
        </p:nvSpPr>
        <p:spPr>
          <a:xfrm>
            <a:off x="333270" y="1850407"/>
            <a:ext cx="4049715"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sz="1800" dirty="0" smtClean="0">
                <a:solidFill>
                  <a:srgbClr val="000000"/>
                </a:solidFill>
              </a:rPr>
              <a:t>Execution of Script with parameters</a:t>
            </a:r>
            <a:endParaRPr kumimoji="0" lang="en-US" sz="1800" b="0" i="0" u="none" strike="noStrike" cap="none" spc="0" normalizeH="0" dirty="0">
              <a:ln>
                <a:noFill/>
              </a:ln>
              <a:solidFill>
                <a:srgbClr val="000000"/>
              </a:solidFill>
              <a:effectLst/>
              <a:uFillTx/>
              <a:sym typeface="Helvetica Light"/>
            </a:endParaRPr>
          </a:p>
        </p:txBody>
      </p:sp>
      <p:cxnSp>
        <p:nvCxnSpPr>
          <p:cNvPr id="29" name="Straight Arrow Connector 28"/>
          <p:cNvCxnSpPr/>
          <p:nvPr/>
        </p:nvCxnSpPr>
        <p:spPr>
          <a:xfrm>
            <a:off x="4029062" y="2777689"/>
            <a:ext cx="674704" cy="0"/>
          </a:xfrm>
          <a:prstGeom prst="straightConnector1">
            <a:avLst/>
          </a:prstGeom>
          <a:noFill/>
          <a:ln w="254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32" name="TextBox 31"/>
          <p:cNvSpPr txBox="1"/>
          <p:nvPr/>
        </p:nvSpPr>
        <p:spPr>
          <a:xfrm>
            <a:off x="308438" y="2561940"/>
            <a:ext cx="3758868"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1800" b="0" i="0" u="none" strike="noStrike" cap="none" spc="0" normalizeH="0" dirty="0" smtClean="0">
                <a:ln>
                  <a:noFill/>
                </a:ln>
                <a:solidFill>
                  <a:srgbClr val="000000"/>
                </a:solidFill>
                <a:effectLst/>
                <a:uFillTx/>
                <a:sym typeface="Helvetica Light"/>
              </a:rPr>
              <a:t>Define how One-Step Interacts with Script Execution</a:t>
            </a:r>
            <a:endParaRPr kumimoji="0" lang="en-US" sz="1800" b="0" i="0" u="none" strike="noStrike" cap="none" spc="0" normalizeH="0" dirty="0">
              <a:ln>
                <a:noFill/>
              </a:ln>
              <a:solidFill>
                <a:srgbClr val="000000"/>
              </a:solidFill>
              <a:effectLst/>
              <a:uFillTx/>
              <a:sym typeface="Helvetica Light"/>
            </a:endParaRPr>
          </a:p>
        </p:txBody>
      </p:sp>
      <p:sp>
        <p:nvSpPr>
          <p:cNvPr id="35" name="TextBox 34"/>
          <p:cNvSpPr txBox="1"/>
          <p:nvPr/>
        </p:nvSpPr>
        <p:spPr>
          <a:xfrm>
            <a:off x="62471" y="1532963"/>
            <a:ext cx="5114091" cy="2872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latin typeface="+mn-lt"/>
                <a:ea typeface="+mn-ea"/>
                <a:cs typeface="+mn-cs"/>
                <a:sym typeface="Helvetica Light"/>
              </a:rPr>
              <a:t>(C:\Windows\System32\</a:t>
            </a:r>
            <a:r>
              <a:rPr kumimoji="0" lang="en-US" sz="1200" b="0" i="0" u="none" strike="noStrike" cap="none" spc="0" normalizeH="0" baseline="0" dirty="0" err="1" smtClean="0">
                <a:ln>
                  <a:noFill/>
                </a:ln>
                <a:solidFill>
                  <a:srgbClr val="000000"/>
                </a:solidFill>
                <a:effectLst/>
                <a:uFillTx/>
                <a:latin typeface="+mn-lt"/>
                <a:ea typeface="+mn-ea"/>
                <a:cs typeface="+mn-cs"/>
                <a:sym typeface="Helvetica Light"/>
              </a:rPr>
              <a:t>WindowsPowerShell</a:t>
            </a:r>
            <a:r>
              <a:rPr kumimoji="0" lang="en-US" sz="1200" b="0" i="0" u="none" strike="noStrike" cap="none" spc="0" normalizeH="0" baseline="0" dirty="0" smtClean="0">
                <a:ln>
                  <a:noFill/>
                </a:ln>
                <a:solidFill>
                  <a:srgbClr val="000000"/>
                </a:solidFill>
                <a:effectLst/>
                <a:uFillTx/>
                <a:latin typeface="+mn-lt"/>
                <a:ea typeface="+mn-ea"/>
                <a:cs typeface="+mn-cs"/>
                <a:sym typeface="Helvetica Light"/>
              </a:rPr>
              <a:t>\v1.0\powershell.exe)</a:t>
            </a:r>
            <a:endParaRPr kumimoji="0" lang="en-US" sz="12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37" name="TextBox 36"/>
          <p:cNvSpPr txBox="1"/>
          <p:nvPr/>
        </p:nvSpPr>
        <p:spPr>
          <a:xfrm>
            <a:off x="123996" y="2102339"/>
            <a:ext cx="2953286" cy="2872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latin typeface="+mn-lt"/>
                <a:ea typeface="+mn-ea"/>
                <a:cs typeface="+mn-cs"/>
                <a:sym typeface="Helvetica Light"/>
              </a:rPr>
              <a:t>( “&amp; ‘script location\scriptname.ps1’ ” )</a:t>
            </a:r>
            <a:endParaRPr kumimoji="0" lang="en-US" sz="12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2719305794"/>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13238</TotalTime>
  <Words>1631</Words>
  <Application>Microsoft Office PowerPoint</Application>
  <PresentationFormat>On-screen Show (16:9)</PresentationFormat>
  <Paragraphs>155</Paragraphs>
  <Slides>21</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Avenir Roman</vt:lpstr>
      <vt:lpstr>Helvetica Light</vt:lpstr>
      <vt:lpstr>Montserrat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dc:creator>
  <cp:lastModifiedBy>Jeff Jones</cp:lastModifiedBy>
  <cp:revision>238</cp:revision>
  <dcterms:modified xsi:type="dcterms:W3CDTF">2015-09-03T15:48:15Z</dcterms:modified>
</cp:coreProperties>
</file>