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3" r:id="rId5"/>
    <p:sldId id="264" r:id="rId6"/>
    <p:sldId id="265" r:id="rId7"/>
    <p:sldId id="266" r:id="rId8"/>
    <p:sldId id="267" r:id="rId9"/>
    <p:sldId id="268" r:id="rId10"/>
    <p:sldId id="269" r:id="rId11"/>
    <p:sldId id="270" r:id="rId12"/>
    <p:sldId id="271" r:id="rId13"/>
    <p:sldId id="272" r:id="rId14"/>
    <p:sldId id="273" r:id="rId15"/>
    <p:sldId id="274" r:id="rId16"/>
    <p:sldId id="276" r:id="rId17"/>
    <p:sldId id="275" r:id="rId18"/>
    <p:sldId id="277" r:id="rId19"/>
    <p:sldId id="278"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B8"/>
    <a:srgbClr val="898C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5" d="100"/>
          <a:sy n="65" d="100"/>
        </p:scale>
        <p:origin x="84"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110EB0-D6A6-4D3D-A187-F5DA456813CC}"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1502593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110EB0-D6A6-4D3D-A187-F5DA456813CC}"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1678239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110EB0-D6A6-4D3D-A187-F5DA456813CC}"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2305615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Ref idx="1001">
        <a:schemeClr val="bg1"/>
      </p:bgRef>
    </p:bg>
    <p:spTree>
      <p:nvGrpSpPr>
        <p:cNvPr id="1" name=""/>
        <p:cNvGrpSpPr/>
        <p:nvPr/>
      </p:nvGrpSpPr>
      <p:grpSpPr>
        <a:xfrm>
          <a:off x="0" y="0"/>
          <a:ext cx="0" cy="0"/>
          <a:chOff x="0" y="0"/>
          <a:chExt cx="0" cy="0"/>
        </a:xfrm>
      </p:grpSpPr>
      <p:pic>
        <p:nvPicPr>
          <p:cNvPr id="2" name="Picture 1" descr="interior slide-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12" y="0"/>
            <a:ext cx="12182976" cy="6858000"/>
          </a:xfrm>
          <a:prstGeom prst="rect">
            <a:avLst/>
          </a:prstGeom>
        </p:spPr>
      </p:pic>
      <p:sp>
        <p:nvSpPr>
          <p:cNvPr id="8" name="Text Placeholder 14"/>
          <p:cNvSpPr>
            <a:spLocks noGrp="1"/>
          </p:cNvSpPr>
          <p:nvPr>
            <p:ph type="body" sz="quarter" idx="10" hasCustomPrompt="1"/>
          </p:nvPr>
        </p:nvSpPr>
        <p:spPr>
          <a:xfrm>
            <a:off x="444360" y="376493"/>
            <a:ext cx="11273267" cy="499352"/>
          </a:xfrm>
          <a:prstGeom prst="rect">
            <a:avLst/>
          </a:prstGeom>
        </p:spPr>
        <p:txBody>
          <a:bodyPr vert="horz" lIns="57366" tIns="28685" rIns="57366" bIns="28685"/>
          <a:lstStyle>
            <a:lvl1pPr marL="0" indent="0" algn="l">
              <a:buFontTx/>
              <a:buNone/>
              <a:defRPr sz="3200" b="1" i="0" baseline="0">
                <a:solidFill>
                  <a:srgbClr val="0056B8"/>
                </a:solidFill>
              </a:defRPr>
            </a:lvl1pPr>
          </a:lstStyle>
          <a:p>
            <a:pPr lvl="0"/>
            <a:r>
              <a:rPr lang="en-US" dirty="0"/>
              <a:t>Title Goes Here</a:t>
            </a:r>
          </a:p>
        </p:txBody>
      </p:sp>
      <p:sp>
        <p:nvSpPr>
          <p:cNvPr id="9" name="Content Placeholder 2"/>
          <p:cNvSpPr>
            <a:spLocks noGrp="1"/>
          </p:cNvSpPr>
          <p:nvPr>
            <p:ph idx="1"/>
          </p:nvPr>
        </p:nvSpPr>
        <p:spPr>
          <a:xfrm>
            <a:off x="444360" y="1130578"/>
            <a:ext cx="11273267" cy="4306292"/>
          </a:xfrm>
          <a:prstGeom prst="rect">
            <a:avLst/>
          </a:prstGeom>
        </p:spPr>
        <p:txBody>
          <a:bodyPr lIns="91440"/>
          <a:lstStyle>
            <a:lvl1pPr marL="380990" indent="-380990">
              <a:spcBef>
                <a:spcPts val="224"/>
              </a:spcBef>
              <a:buFont typeface="Arial"/>
              <a:buChar char="•"/>
              <a:defRPr sz="2133">
                <a:solidFill>
                  <a:srgbClr val="898C8D"/>
                </a:solidFill>
              </a:defRPr>
            </a:lvl1pPr>
            <a:lvl2pPr marL="828999" indent="-463284" algn="l">
              <a:spcBef>
                <a:spcPts val="224"/>
              </a:spcBef>
              <a:buClr>
                <a:srgbClr val="898C8D"/>
              </a:buClr>
              <a:buFont typeface="Arial"/>
              <a:buChar char="•"/>
              <a:defRPr sz="1867">
                <a:solidFill>
                  <a:srgbClr val="898C8D"/>
                </a:solidFill>
              </a:defRPr>
            </a:lvl2pPr>
            <a:lvl3pPr>
              <a:spcBef>
                <a:spcPts val="224"/>
              </a:spcBef>
              <a:defRPr sz="2133">
                <a:solidFill>
                  <a:srgbClr val="898C8D"/>
                </a:solidFill>
              </a:defRPr>
            </a:lvl3pPr>
            <a:lvl4pPr>
              <a:spcBef>
                <a:spcPts val="224"/>
              </a:spcBef>
              <a:defRPr sz="1867">
                <a:solidFill>
                  <a:srgbClr val="898C8D"/>
                </a:solidFill>
              </a:defRPr>
            </a:lvl4pPr>
            <a:lvl5pPr>
              <a:spcBef>
                <a:spcPts val="224"/>
              </a:spcBef>
              <a:defRPr sz="1867">
                <a:solidFill>
                  <a:srgbClr val="898C8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CGC 2016 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9161" y="5759247"/>
            <a:ext cx="3055452" cy="1029637"/>
          </a:xfrm>
          <a:prstGeom prst="rect">
            <a:avLst/>
          </a:prstGeom>
        </p:spPr>
      </p:pic>
      <p:sp>
        <p:nvSpPr>
          <p:cNvPr id="14" name="TextBox 13"/>
          <p:cNvSpPr txBox="1"/>
          <p:nvPr userDrawn="1"/>
        </p:nvSpPr>
        <p:spPr>
          <a:xfrm>
            <a:off x="3619350" y="5991315"/>
            <a:ext cx="4225572" cy="387798"/>
          </a:xfrm>
          <a:prstGeom prst="rect">
            <a:avLst/>
          </a:prstGeom>
          <a:noFill/>
        </p:spPr>
        <p:txBody>
          <a:bodyPr wrap="square" rtlCol="0">
            <a:spAutoFit/>
          </a:bodyPr>
          <a:lstStyle/>
          <a:p>
            <a:pPr marL="0" algn="l" defTabSz="609585">
              <a:lnSpc>
                <a:spcPct val="120000"/>
              </a:lnSpc>
              <a:spcBef>
                <a:spcPts val="0"/>
              </a:spcBef>
              <a:spcAft>
                <a:spcPts val="0"/>
              </a:spcAft>
              <a:defRPr/>
            </a:pPr>
            <a:r>
              <a:rPr lang="en-US" sz="1600" dirty="0">
                <a:solidFill>
                  <a:srgbClr val="65AEFF"/>
                </a:solidFill>
              </a:rPr>
              <a:t>www.cherwell.com/conference</a:t>
            </a:r>
            <a:r>
              <a:rPr lang="en-US" sz="1600" b="0" baseline="0" dirty="0">
                <a:solidFill>
                  <a:srgbClr val="65AEFF"/>
                </a:solidFill>
              </a:rPr>
              <a:t>    </a:t>
            </a:r>
            <a:r>
              <a:rPr lang="en-US" sz="1600" b="0" dirty="0">
                <a:solidFill>
                  <a:srgbClr val="65AEFF"/>
                </a:solidFill>
              </a:rPr>
              <a:t>#CGC16</a:t>
            </a:r>
          </a:p>
        </p:txBody>
      </p:sp>
    </p:spTree>
    <p:extLst>
      <p:ext uri="{BB962C8B-B14F-4D97-AF65-F5344CB8AC3E}">
        <p14:creationId xmlns:p14="http://schemas.microsoft.com/office/powerpoint/2010/main" val="4219380072"/>
      </p:ext>
    </p:extLst>
  </p:cSld>
  <p:clrMapOvr>
    <a:overrideClrMapping bg1="lt1" tx1="dk1" bg2="lt2" tx2="dk2" accent1="accent1" accent2="accent2" accent3="accent3" accent4="accent4" accent5="accent5" accent6="accent6" hlink="hlink" folHlink="folHlink"/>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pic>
        <p:nvPicPr>
          <p:cNvPr id="15" name="Picture 14" descr="interior slide-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12" y="0"/>
            <a:ext cx="12182976" cy="6858000"/>
          </a:xfrm>
          <a:prstGeom prst="rect">
            <a:avLst/>
          </a:prstGeom>
        </p:spPr>
      </p:pic>
      <p:pic>
        <p:nvPicPr>
          <p:cNvPr id="16" name="Picture 15" descr="CGC 2016 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9161" y="5759247"/>
            <a:ext cx="3055452" cy="1029637"/>
          </a:xfrm>
          <a:prstGeom prst="rect">
            <a:avLst/>
          </a:prstGeom>
        </p:spPr>
      </p:pic>
      <p:sp>
        <p:nvSpPr>
          <p:cNvPr id="17" name="TextBox 16"/>
          <p:cNvSpPr txBox="1"/>
          <p:nvPr userDrawn="1"/>
        </p:nvSpPr>
        <p:spPr>
          <a:xfrm>
            <a:off x="3619349" y="5991315"/>
            <a:ext cx="4200347" cy="387798"/>
          </a:xfrm>
          <a:prstGeom prst="rect">
            <a:avLst/>
          </a:prstGeom>
          <a:noFill/>
        </p:spPr>
        <p:txBody>
          <a:bodyPr wrap="square" rtlCol="0">
            <a:spAutoFit/>
          </a:bodyPr>
          <a:lstStyle/>
          <a:p>
            <a:pPr marL="0" algn="l" defTabSz="609585">
              <a:lnSpc>
                <a:spcPct val="120000"/>
              </a:lnSpc>
              <a:spcBef>
                <a:spcPts val="0"/>
              </a:spcBef>
              <a:spcAft>
                <a:spcPts val="0"/>
              </a:spcAft>
              <a:defRPr/>
            </a:pPr>
            <a:r>
              <a:rPr lang="en-US" sz="1600" dirty="0">
                <a:solidFill>
                  <a:srgbClr val="65AEFF"/>
                </a:solidFill>
              </a:rPr>
              <a:t>www.cherwell.com/conference</a:t>
            </a:r>
            <a:r>
              <a:rPr lang="en-US" sz="1600" b="0" baseline="0" dirty="0">
                <a:solidFill>
                  <a:srgbClr val="65AEFF"/>
                </a:solidFill>
              </a:rPr>
              <a:t>    </a:t>
            </a:r>
            <a:r>
              <a:rPr lang="en-US" sz="1600" b="0" dirty="0">
                <a:solidFill>
                  <a:srgbClr val="65AEFF"/>
                </a:solidFill>
              </a:rPr>
              <a:t>#CGC16</a:t>
            </a:r>
          </a:p>
        </p:txBody>
      </p:sp>
      <p:sp>
        <p:nvSpPr>
          <p:cNvPr id="7" name="Content Placeholder 2"/>
          <p:cNvSpPr>
            <a:spLocks noGrp="1"/>
          </p:cNvSpPr>
          <p:nvPr>
            <p:ph idx="1"/>
          </p:nvPr>
        </p:nvSpPr>
        <p:spPr>
          <a:xfrm>
            <a:off x="444360" y="1130577"/>
            <a:ext cx="7134224" cy="4324560"/>
          </a:xfrm>
          <a:prstGeom prst="rect">
            <a:avLst/>
          </a:prstGeom>
        </p:spPr>
        <p:txBody>
          <a:bodyPr lIns="91440"/>
          <a:lstStyle>
            <a:lvl1pPr marL="380990" indent="-380990">
              <a:spcBef>
                <a:spcPts val="224"/>
              </a:spcBef>
              <a:buFont typeface="Arial"/>
              <a:buChar char="•"/>
              <a:defRPr sz="2133">
                <a:solidFill>
                  <a:srgbClr val="898C8D"/>
                </a:solidFill>
              </a:defRPr>
            </a:lvl1pPr>
            <a:lvl2pPr marL="828999" indent="-463284" algn="l">
              <a:spcBef>
                <a:spcPts val="224"/>
              </a:spcBef>
              <a:buClr>
                <a:srgbClr val="898C8D"/>
              </a:buClr>
              <a:buFont typeface="Arial"/>
              <a:buChar char="•"/>
              <a:defRPr sz="1867">
                <a:solidFill>
                  <a:srgbClr val="898C8D"/>
                </a:solidFill>
              </a:defRPr>
            </a:lvl2pPr>
            <a:lvl3pPr>
              <a:spcBef>
                <a:spcPts val="224"/>
              </a:spcBef>
              <a:defRPr sz="2133">
                <a:solidFill>
                  <a:srgbClr val="898C8D"/>
                </a:solidFill>
              </a:defRPr>
            </a:lvl3pPr>
            <a:lvl4pPr>
              <a:spcBef>
                <a:spcPts val="224"/>
              </a:spcBef>
              <a:defRPr sz="1867">
                <a:solidFill>
                  <a:srgbClr val="898C8D"/>
                </a:solidFill>
              </a:defRPr>
            </a:lvl4pPr>
            <a:lvl5pPr>
              <a:spcBef>
                <a:spcPts val="224"/>
              </a:spcBef>
              <a:defRPr sz="1867">
                <a:solidFill>
                  <a:srgbClr val="898C8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4"/>
          <p:cNvSpPr>
            <a:spLocks noGrp="1"/>
          </p:cNvSpPr>
          <p:nvPr>
            <p:ph type="body" sz="quarter" idx="13" hasCustomPrompt="1"/>
          </p:nvPr>
        </p:nvSpPr>
        <p:spPr>
          <a:xfrm>
            <a:off x="444360" y="376493"/>
            <a:ext cx="7134224" cy="499352"/>
          </a:xfrm>
          <a:prstGeom prst="rect">
            <a:avLst/>
          </a:prstGeom>
        </p:spPr>
        <p:txBody>
          <a:bodyPr vert="horz" lIns="57366" tIns="28685" rIns="57366" bIns="28685"/>
          <a:lstStyle>
            <a:lvl1pPr marL="0" indent="0" algn="l">
              <a:buFontTx/>
              <a:buNone/>
              <a:defRPr sz="3200" b="1" i="0" baseline="0">
                <a:solidFill>
                  <a:srgbClr val="0056B8"/>
                </a:solidFill>
              </a:defRPr>
            </a:lvl1pPr>
          </a:lstStyle>
          <a:p>
            <a:pPr lvl="0"/>
            <a:r>
              <a:rPr lang="en-US" dirty="0"/>
              <a:t>Title Goes Here</a:t>
            </a:r>
          </a:p>
        </p:txBody>
      </p:sp>
      <p:sp>
        <p:nvSpPr>
          <p:cNvPr id="11" name="Content Placeholder 2"/>
          <p:cNvSpPr>
            <a:spLocks noGrp="1"/>
          </p:cNvSpPr>
          <p:nvPr>
            <p:ph idx="15"/>
          </p:nvPr>
        </p:nvSpPr>
        <p:spPr>
          <a:xfrm>
            <a:off x="7892982" y="376495"/>
            <a:ext cx="3824645" cy="5078643"/>
          </a:xfrm>
          <a:prstGeom prst="rect">
            <a:avLst/>
          </a:prstGeom>
        </p:spPr>
        <p:txBody>
          <a:bodyPr lIns="91440"/>
          <a:lstStyle>
            <a:lvl1pPr marL="380990" indent="-380990">
              <a:spcBef>
                <a:spcPts val="224"/>
              </a:spcBef>
              <a:buFont typeface="Arial"/>
              <a:buChar char="•"/>
              <a:defRPr sz="2133">
                <a:solidFill>
                  <a:srgbClr val="898C8D"/>
                </a:solidFill>
              </a:defRPr>
            </a:lvl1pPr>
            <a:lvl2pPr marL="828999" indent="-463284" algn="l">
              <a:spcBef>
                <a:spcPts val="224"/>
              </a:spcBef>
              <a:buClr>
                <a:srgbClr val="898C8D"/>
              </a:buClr>
              <a:buFont typeface="Arial"/>
              <a:buChar char="•"/>
              <a:defRPr sz="1867">
                <a:solidFill>
                  <a:srgbClr val="898C8D"/>
                </a:solidFill>
              </a:defRPr>
            </a:lvl2pPr>
            <a:lvl3pPr>
              <a:spcBef>
                <a:spcPts val="224"/>
              </a:spcBef>
              <a:defRPr sz="2133">
                <a:solidFill>
                  <a:srgbClr val="898C8D"/>
                </a:solidFill>
              </a:defRPr>
            </a:lvl3pPr>
            <a:lvl4pPr>
              <a:spcBef>
                <a:spcPts val="224"/>
              </a:spcBef>
              <a:defRPr sz="1867">
                <a:solidFill>
                  <a:srgbClr val="898C8D"/>
                </a:solidFill>
              </a:defRPr>
            </a:lvl4pPr>
            <a:lvl5pPr>
              <a:spcBef>
                <a:spcPts val="224"/>
              </a:spcBef>
              <a:defRPr sz="1867">
                <a:solidFill>
                  <a:srgbClr val="898C8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779158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Custom Layout">
    <p:bg>
      <p:bgRef idx="1001">
        <a:schemeClr val="bg1"/>
      </p:bgRef>
    </p:bg>
    <p:spTree>
      <p:nvGrpSpPr>
        <p:cNvPr id="1" name=""/>
        <p:cNvGrpSpPr/>
        <p:nvPr/>
      </p:nvGrpSpPr>
      <p:grpSpPr>
        <a:xfrm>
          <a:off x="0" y="0"/>
          <a:ext cx="0" cy="0"/>
          <a:chOff x="0" y="0"/>
          <a:chExt cx="0" cy="0"/>
        </a:xfrm>
      </p:grpSpPr>
      <p:pic>
        <p:nvPicPr>
          <p:cNvPr id="16" name="Picture 15" descr="interior slide-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12" y="0"/>
            <a:ext cx="12182976" cy="6858000"/>
          </a:xfrm>
          <a:prstGeom prst="rect">
            <a:avLst/>
          </a:prstGeom>
        </p:spPr>
      </p:pic>
      <p:pic>
        <p:nvPicPr>
          <p:cNvPr id="17" name="Picture 16" descr="CGC 2016 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9161" y="5759247"/>
            <a:ext cx="3055452" cy="1029637"/>
          </a:xfrm>
          <a:prstGeom prst="rect">
            <a:avLst/>
          </a:prstGeom>
        </p:spPr>
      </p:pic>
      <p:sp>
        <p:nvSpPr>
          <p:cNvPr id="18" name="TextBox 17"/>
          <p:cNvSpPr txBox="1"/>
          <p:nvPr userDrawn="1"/>
        </p:nvSpPr>
        <p:spPr>
          <a:xfrm>
            <a:off x="3619350" y="5991315"/>
            <a:ext cx="4376921" cy="387798"/>
          </a:xfrm>
          <a:prstGeom prst="rect">
            <a:avLst/>
          </a:prstGeom>
          <a:noFill/>
        </p:spPr>
        <p:txBody>
          <a:bodyPr wrap="square" rtlCol="0">
            <a:spAutoFit/>
          </a:bodyPr>
          <a:lstStyle/>
          <a:p>
            <a:pPr marL="0" algn="l" defTabSz="609585">
              <a:lnSpc>
                <a:spcPct val="120000"/>
              </a:lnSpc>
              <a:spcBef>
                <a:spcPts val="0"/>
              </a:spcBef>
              <a:spcAft>
                <a:spcPts val="0"/>
              </a:spcAft>
              <a:defRPr/>
            </a:pPr>
            <a:r>
              <a:rPr lang="en-US" sz="1600" dirty="0">
                <a:solidFill>
                  <a:srgbClr val="65AEFF"/>
                </a:solidFill>
              </a:rPr>
              <a:t>www.cherwell.com/conference</a:t>
            </a:r>
            <a:r>
              <a:rPr lang="en-US" sz="1600" b="0" baseline="0" dirty="0">
                <a:solidFill>
                  <a:srgbClr val="65AEFF"/>
                </a:solidFill>
              </a:rPr>
              <a:t>    </a:t>
            </a:r>
            <a:r>
              <a:rPr lang="en-US" sz="1600" b="0" dirty="0">
                <a:solidFill>
                  <a:srgbClr val="65AEFF"/>
                </a:solidFill>
              </a:rPr>
              <a:t>#CGC16</a:t>
            </a:r>
          </a:p>
        </p:txBody>
      </p:sp>
      <p:sp>
        <p:nvSpPr>
          <p:cNvPr id="11" name="Content Placeholder 2"/>
          <p:cNvSpPr>
            <a:spLocks noGrp="1"/>
          </p:cNvSpPr>
          <p:nvPr>
            <p:ph idx="1"/>
          </p:nvPr>
        </p:nvSpPr>
        <p:spPr>
          <a:xfrm>
            <a:off x="4583403" y="1130579"/>
            <a:ext cx="7134224" cy="4306291"/>
          </a:xfrm>
          <a:prstGeom prst="rect">
            <a:avLst/>
          </a:prstGeom>
        </p:spPr>
        <p:txBody>
          <a:bodyPr lIns="91440"/>
          <a:lstStyle>
            <a:lvl1pPr marL="380990" indent="-380990">
              <a:spcBef>
                <a:spcPts val="224"/>
              </a:spcBef>
              <a:buFont typeface="Arial"/>
              <a:buChar char="•"/>
              <a:defRPr sz="2133">
                <a:solidFill>
                  <a:srgbClr val="898C8D"/>
                </a:solidFill>
              </a:defRPr>
            </a:lvl1pPr>
            <a:lvl2pPr marL="828999" indent="-463284" algn="l">
              <a:spcBef>
                <a:spcPts val="224"/>
              </a:spcBef>
              <a:buClr>
                <a:srgbClr val="898C8D"/>
              </a:buClr>
              <a:buFont typeface="Arial"/>
              <a:buChar char="•"/>
              <a:defRPr sz="1867">
                <a:solidFill>
                  <a:srgbClr val="898C8D"/>
                </a:solidFill>
              </a:defRPr>
            </a:lvl2pPr>
            <a:lvl3pPr>
              <a:spcBef>
                <a:spcPts val="224"/>
              </a:spcBef>
              <a:defRPr sz="2133">
                <a:solidFill>
                  <a:srgbClr val="898C8D"/>
                </a:solidFill>
              </a:defRPr>
            </a:lvl3pPr>
            <a:lvl4pPr>
              <a:spcBef>
                <a:spcPts val="224"/>
              </a:spcBef>
              <a:defRPr sz="1867">
                <a:solidFill>
                  <a:srgbClr val="898C8D"/>
                </a:solidFill>
              </a:defRPr>
            </a:lvl4pPr>
            <a:lvl5pPr>
              <a:spcBef>
                <a:spcPts val="224"/>
              </a:spcBef>
              <a:defRPr sz="1867">
                <a:solidFill>
                  <a:srgbClr val="898C8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4"/>
          <p:cNvSpPr>
            <a:spLocks noGrp="1"/>
          </p:cNvSpPr>
          <p:nvPr>
            <p:ph type="body" sz="quarter" idx="13" hasCustomPrompt="1"/>
          </p:nvPr>
        </p:nvSpPr>
        <p:spPr>
          <a:xfrm>
            <a:off x="4583403" y="376493"/>
            <a:ext cx="7134224" cy="499352"/>
          </a:xfrm>
          <a:prstGeom prst="rect">
            <a:avLst/>
          </a:prstGeom>
        </p:spPr>
        <p:txBody>
          <a:bodyPr vert="horz" lIns="57366" tIns="28685" rIns="57366" bIns="28685"/>
          <a:lstStyle>
            <a:lvl1pPr marL="0" indent="0" algn="l">
              <a:buFontTx/>
              <a:buNone/>
              <a:defRPr sz="3200" b="1" i="0" baseline="0">
                <a:solidFill>
                  <a:srgbClr val="0056B8"/>
                </a:solidFill>
              </a:defRPr>
            </a:lvl1pPr>
          </a:lstStyle>
          <a:p>
            <a:pPr lvl="0"/>
            <a:r>
              <a:rPr lang="en-US" dirty="0"/>
              <a:t>Title Goes Here</a:t>
            </a:r>
          </a:p>
        </p:txBody>
      </p:sp>
      <p:sp>
        <p:nvSpPr>
          <p:cNvPr id="15" name="Content Placeholder 2"/>
          <p:cNvSpPr>
            <a:spLocks noGrp="1"/>
          </p:cNvSpPr>
          <p:nvPr>
            <p:ph idx="14"/>
          </p:nvPr>
        </p:nvSpPr>
        <p:spPr>
          <a:xfrm>
            <a:off x="444360" y="376494"/>
            <a:ext cx="3824645" cy="5060375"/>
          </a:xfrm>
          <a:prstGeom prst="rect">
            <a:avLst/>
          </a:prstGeom>
        </p:spPr>
        <p:txBody>
          <a:bodyPr lIns="91440"/>
          <a:lstStyle>
            <a:lvl1pPr marL="380990" indent="-380990">
              <a:spcBef>
                <a:spcPts val="224"/>
              </a:spcBef>
              <a:buFont typeface="Arial"/>
              <a:buChar char="•"/>
              <a:defRPr sz="2133">
                <a:solidFill>
                  <a:srgbClr val="898C8D"/>
                </a:solidFill>
              </a:defRPr>
            </a:lvl1pPr>
            <a:lvl2pPr marL="828999" indent="-463284" algn="l">
              <a:spcBef>
                <a:spcPts val="224"/>
              </a:spcBef>
              <a:buClr>
                <a:srgbClr val="898C8D"/>
              </a:buClr>
              <a:buFont typeface="Arial"/>
              <a:buChar char="•"/>
              <a:defRPr sz="1867">
                <a:solidFill>
                  <a:srgbClr val="898C8D"/>
                </a:solidFill>
              </a:defRPr>
            </a:lvl2pPr>
            <a:lvl3pPr>
              <a:spcBef>
                <a:spcPts val="224"/>
              </a:spcBef>
              <a:defRPr sz="2133">
                <a:solidFill>
                  <a:srgbClr val="898C8D"/>
                </a:solidFill>
              </a:defRPr>
            </a:lvl3pPr>
            <a:lvl4pPr>
              <a:spcBef>
                <a:spcPts val="224"/>
              </a:spcBef>
              <a:defRPr sz="1867">
                <a:solidFill>
                  <a:srgbClr val="898C8D"/>
                </a:solidFill>
              </a:defRPr>
            </a:lvl4pPr>
            <a:lvl5pPr>
              <a:spcBef>
                <a:spcPts val="224"/>
              </a:spcBef>
              <a:defRPr sz="1867">
                <a:solidFill>
                  <a:srgbClr val="898C8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1900046"/>
      </p:ext>
    </p:extLst>
  </p:cSld>
  <p:clrMapOvr>
    <a:overrideClrMapping bg1="lt1" tx1="dk1" bg2="lt2" tx2="dk2" accent1="accent1" accent2="accent2" accent3="accent3" accent4="accent4" accent5="accent5" accent6="accent6" hlink="hlink" folHlink="folHlink"/>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0_Custom Layout">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1" y="0"/>
            <a:ext cx="12180820" cy="6856787"/>
          </a:xfrm>
          <a:prstGeom prst="rect">
            <a:avLst/>
          </a:prstGeom>
        </p:spPr>
      </p:pic>
      <p:sp>
        <p:nvSpPr>
          <p:cNvPr id="10" name="TextBox 9"/>
          <p:cNvSpPr txBox="1"/>
          <p:nvPr userDrawn="1"/>
        </p:nvSpPr>
        <p:spPr>
          <a:xfrm>
            <a:off x="739458" y="3240006"/>
            <a:ext cx="10713085" cy="781881"/>
          </a:xfrm>
          <a:prstGeom prst="rect">
            <a:avLst/>
          </a:prstGeom>
          <a:noFill/>
        </p:spPr>
        <p:txBody>
          <a:bodyPr wrap="square" rtlCol="0">
            <a:spAutoFit/>
          </a:bodyPr>
          <a:lstStyle/>
          <a:p>
            <a:pPr marL="0" algn="ctr" defTabSz="609585">
              <a:lnSpc>
                <a:spcPct val="120000"/>
              </a:lnSpc>
              <a:spcBef>
                <a:spcPts val="0"/>
              </a:spcBef>
              <a:spcAft>
                <a:spcPts val="0"/>
              </a:spcAft>
              <a:defRPr/>
            </a:pPr>
            <a:r>
              <a:rPr lang="en-US" sz="1867" dirty="0">
                <a:solidFill>
                  <a:srgbClr val="65AEFF"/>
                </a:solidFill>
              </a:rPr>
              <a:t>www.cherwell.com/conference</a:t>
            </a:r>
            <a:r>
              <a:rPr lang="en-US" sz="1867" baseline="0" dirty="0">
                <a:solidFill>
                  <a:srgbClr val="65AEFF"/>
                </a:solidFill>
              </a:rPr>
              <a:t> </a:t>
            </a:r>
            <a:br>
              <a:rPr lang="en-US" sz="1867" baseline="0" dirty="0">
                <a:solidFill>
                  <a:srgbClr val="65AEFF"/>
                </a:solidFill>
              </a:rPr>
            </a:br>
            <a:r>
              <a:rPr lang="en-US" sz="1867" dirty="0">
                <a:solidFill>
                  <a:srgbClr val="65AEFF"/>
                </a:solidFill>
              </a:rPr>
              <a:t>#CGC16</a:t>
            </a:r>
          </a:p>
        </p:txBody>
      </p:sp>
      <p:pic>
        <p:nvPicPr>
          <p:cNvPr id="13" name="Picture 12" descr="CGC 2016 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0053" y="464585"/>
            <a:ext cx="5299720" cy="1785920"/>
          </a:xfrm>
          <a:prstGeom prst="rect">
            <a:avLst/>
          </a:prstGeom>
        </p:spPr>
      </p:pic>
      <p:sp>
        <p:nvSpPr>
          <p:cNvPr id="14" name="TextBox 13"/>
          <p:cNvSpPr txBox="1"/>
          <p:nvPr userDrawn="1"/>
        </p:nvSpPr>
        <p:spPr>
          <a:xfrm>
            <a:off x="3624161" y="2350131"/>
            <a:ext cx="4943681" cy="9163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7733" tIns="67733" rIns="67733" bIns="67733" numCol="1" spcCol="38100" rtlCol="0" anchor="ctr">
            <a:spAutoFit/>
          </a:bodyPr>
          <a:lstStyle/>
          <a:p>
            <a:pPr marL="0" marR="0" indent="0" algn="ctr" defTabSz="778914" rtl="0" fontAlgn="auto" latinLnBrk="1" hangingPunct="0">
              <a:lnSpc>
                <a:spcPct val="100000"/>
              </a:lnSpc>
              <a:spcBef>
                <a:spcPts val="0"/>
              </a:spcBef>
              <a:spcAft>
                <a:spcPts val="0"/>
              </a:spcAft>
              <a:buClrTx/>
              <a:buSzTx/>
              <a:buFontTx/>
              <a:buNone/>
              <a:tabLst/>
            </a:pPr>
            <a:r>
              <a:rPr lang="en-US" sz="2533" i="1" dirty="0">
                <a:solidFill>
                  <a:srgbClr val="65AEFF"/>
                </a:solidFill>
                <a:latin typeface="+mn-lt"/>
                <a:ea typeface="+mn-ea"/>
                <a:cs typeface="+mn-cs"/>
                <a:sym typeface="Helvetica Light"/>
              </a:rPr>
              <a:t>Thank you for attending this session.</a:t>
            </a:r>
            <a:br>
              <a:rPr lang="en-US" sz="2533" i="1" dirty="0">
                <a:solidFill>
                  <a:srgbClr val="65AEFF"/>
                </a:solidFill>
                <a:latin typeface="+mn-lt"/>
                <a:ea typeface="+mn-ea"/>
                <a:cs typeface="+mn-cs"/>
                <a:sym typeface="Helvetica Light"/>
              </a:rPr>
            </a:br>
            <a:r>
              <a:rPr lang="en-US" sz="2533" i="1" dirty="0">
                <a:solidFill>
                  <a:srgbClr val="65AEFF"/>
                </a:solidFill>
                <a:latin typeface="+mn-lt"/>
                <a:ea typeface="+mn-ea"/>
                <a:cs typeface="+mn-cs"/>
                <a:sym typeface="Helvetica Light"/>
              </a:rPr>
              <a:t>Please fill out an evaluation form.</a:t>
            </a:r>
            <a:endParaRPr kumimoji="0" lang="en-US" sz="2533" b="0" i="0" u="none" strike="noStrike" cap="none" spc="0" normalizeH="0" baseline="0" dirty="0">
              <a:ln>
                <a:noFill/>
              </a:ln>
              <a:solidFill>
                <a:srgbClr val="65AEFF"/>
              </a:solidFill>
              <a:effectLst/>
              <a:uFillTx/>
              <a:latin typeface="+mn-lt"/>
              <a:ea typeface="+mn-ea"/>
              <a:cs typeface="+mn-cs"/>
              <a:sym typeface="Helvetica Light"/>
            </a:endParaRPr>
          </a:p>
        </p:txBody>
      </p:sp>
    </p:spTree>
    <p:extLst>
      <p:ext uri="{BB962C8B-B14F-4D97-AF65-F5344CB8AC3E}">
        <p14:creationId xmlns:p14="http://schemas.microsoft.com/office/powerpoint/2010/main" val="3511792540"/>
      </p:ext>
    </p:extLst>
  </p:cSld>
  <p:clrMapOvr>
    <a:overrideClrMapping bg1="lt1" tx1="dk1" bg2="lt2" tx2="dk2" accent1="accent1" accent2="accent2" accent3="accent3" accent4="accent4" accent5="accent5" accent6="accent6" hlink="hlink" folHlink="folHlink"/>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1" y="0"/>
            <a:ext cx="12180820" cy="6856787"/>
          </a:xfrm>
          <a:prstGeom prst="rect">
            <a:avLst/>
          </a:prstGeom>
        </p:spPr>
      </p:pic>
      <p:sp>
        <p:nvSpPr>
          <p:cNvPr id="15" name="Text Placeholder 14"/>
          <p:cNvSpPr>
            <a:spLocks noGrp="1"/>
          </p:cNvSpPr>
          <p:nvPr>
            <p:ph type="body" sz="quarter" idx="10" hasCustomPrompt="1"/>
          </p:nvPr>
        </p:nvSpPr>
        <p:spPr>
          <a:xfrm>
            <a:off x="747247" y="3423246"/>
            <a:ext cx="10705296" cy="516117"/>
          </a:xfrm>
          <a:prstGeom prst="rect">
            <a:avLst/>
          </a:prstGeom>
          <a:noFill/>
          <a:ln>
            <a:noFill/>
          </a:ln>
        </p:spPr>
        <p:txBody>
          <a:bodyPr vert="horz" lIns="57366" tIns="28685" rIns="57366" bIns="28685"/>
          <a:lstStyle>
            <a:lvl1pPr marL="0" indent="0" algn="ctr">
              <a:buFontTx/>
              <a:buNone/>
              <a:defRPr sz="2533" b="0" i="0" baseline="0">
                <a:solidFill>
                  <a:srgbClr val="D54427"/>
                </a:solidFill>
              </a:defRPr>
            </a:lvl1pPr>
          </a:lstStyle>
          <a:p>
            <a:pPr lvl="0"/>
            <a:r>
              <a:rPr lang="en-US" dirty="0"/>
              <a:t>Topic Title</a:t>
            </a:r>
          </a:p>
        </p:txBody>
      </p:sp>
      <p:sp>
        <p:nvSpPr>
          <p:cNvPr id="16" name="Text Placeholder 16"/>
          <p:cNvSpPr>
            <a:spLocks noGrp="1"/>
          </p:cNvSpPr>
          <p:nvPr>
            <p:ph type="body" sz="quarter" idx="11" hasCustomPrompt="1"/>
          </p:nvPr>
        </p:nvSpPr>
        <p:spPr>
          <a:xfrm>
            <a:off x="747247" y="3881770"/>
            <a:ext cx="10705296" cy="355084"/>
          </a:xfrm>
          <a:prstGeom prst="rect">
            <a:avLst/>
          </a:prstGeom>
          <a:noFill/>
          <a:ln>
            <a:noFill/>
          </a:ln>
        </p:spPr>
        <p:txBody>
          <a:bodyPr vert="horz" lIns="57366" tIns="28685" rIns="57366" bIns="28685"/>
          <a:lstStyle>
            <a:lvl1pPr marL="0" indent="0" algn="ctr">
              <a:buFontTx/>
              <a:buNone/>
              <a:defRPr sz="1867" baseline="0">
                <a:solidFill>
                  <a:srgbClr val="D54427"/>
                </a:solidFill>
              </a:defRPr>
            </a:lvl1pPr>
          </a:lstStyle>
          <a:p>
            <a:pPr lvl="0"/>
            <a:r>
              <a:rPr lang="en-US" dirty="0"/>
              <a:t>First and Last Name</a:t>
            </a:r>
          </a:p>
        </p:txBody>
      </p:sp>
      <p:sp>
        <p:nvSpPr>
          <p:cNvPr id="17" name="Text Placeholder 16"/>
          <p:cNvSpPr>
            <a:spLocks noGrp="1"/>
          </p:cNvSpPr>
          <p:nvPr>
            <p:ph type="body" sz="quarter" idx="12" hasCustomPrompt="1"/>
          </p:nvPr>
        </p:nvSpPr>
        <p:spPr>
          <a:xfrm>
            <a:off x="747247" y="4270725"/>
            <a:ext cx="10705296" cy="355084"/>
          </a:xfrm>
          <a:prstGeom prst="rect">
            <a:avLst/>
          </a:prstGeom>
          <a:noFill/>
          <a:ln>
            <a:noFill/>
          </a:ln>
        </p:spPr>
        <p:txBody>
          <a:bodyPr vert="horz" lIns="57366" tIns="28685" rIns="57366" bIns="28685"/>
          <a:lstStyle>
            <a:lvl1pPr marL="0" indent="0" algn="ctr">
              <a:buFontTx/>
              <a:buNone/>
              <a:defRPr sz="1600" baseline="0">
                <a:solidFill>
                  <a:srgbClr val="D54427"/>
                </a:solidFill>
              </a:defRPr>
            </a:lvl1pPr>
          </a:lstStyle>
          <a:p>
            <a:pPr lvl="0"/>
            <a:r>
              <a:rPr lang="en-US" dirty="0"/>
              <a:t>Job Title, Company Name</a:t>
            </a:r>
          </a:p>
        </p:txBody>
      </p:sp>
      <p:pic>
        <p:nvPicPr>
          <p:cNvPr id="18" name="Picture 17" descr="CGC 2016 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0053" y="434701"/>
            <a:ext cx="5299720" cy="1785920"/>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60081" y="2440421"/>
            <a:ext cx="1471841" cy="914400"/>
          </a:xfrm>
          <a:prstGeom prst="rect">
            <a:avLst/>
          </a:prstGeom>
        </p:spPr>
      </p:pic>
    </p:spTree>
    <p:extLst>
      <p:ext uri="{BB962C8B-B14F-4D97-AF65-F5344CB8AC3E}">
        <p14:creationId xmlns:p14="http://schemas.microsoft.com/office/powerpoint/2010/main" val="193818396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110EB0-D6A6-4D3D-A187-F5DA456813CC}"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105313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110EB0-D6A6-4D3D-A187-F5DA456813CC}"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33732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110EB0-D6A6-4D3D-A187-F5DA456813CC}"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2572981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110EB0-D6A6-4D3D-A187-F5DA456813CC}" type="datetimeFigureOut">
              <a:rPr lang="en-US" smtClean="0"/>
              <a:t>9/18/2019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27376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110EB0-D6A6-4D3D-A187-F5DA456813CC}" type="datetimeFigureOut">
              <a:rPr lang="en-US" smtClean="0"/>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3271066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110EB0-D6A6-4D3D-A187-F5DA456813CC}" type="datetimeFigureOut">
              <a:rPr lang="en-US" smtClean="0"/>
              <a:t>9/18/2019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3372606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110EB0-D6A6-4D3D-A187-F5DA456813CC}"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143697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110EB0-D6A6-4D3D-A187-F5DA456813CC}"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7BA4C3-A530-4C89-B80F-AB12EF08AD13}" type="slidenum">
              <a:rPr lang="en-US" smtClean="0"/>
              <a:t>‹#›</a:t>
            </a:fld>
            <a:endParaRPr lang="en-US"/>
          </a:p>
        </p:txBody>
      </p:sp>
    </p:spTree>
    <p:extLst>
      <p:ext uri="{BB962C8B-B14F-4D97-AF65-F5344CB8AC3E}">
        <p14:creationId xmlns:p14="http://schemas.microsoft.com/office/powerpoint/2010/main" val="192827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110EB0-D6A6-4D3D-A187-F5DA456813CC}" type="datetimeFigureOut">
              <a:rPr lang="en-US" smtClean="0"/>
              <a:t>9/18/2019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BA4C3-A530-4C89-B80F-AB12EF08AD13}" type="slidenum">
              <a:rPr lang="en-US" smtClean="0"/>
              <a:t>‹#›</a:t>
            </a:fld>
            <a:endParaRPr lang="en-US"/>
          </a:p>
        </p:txBody>
      </p:sp>
    </p:spTree>
    <p:extLst>
      <p:ext uri="{BB962C8B-B14F-4D97-AF65-F5344CB8AC3E}">
        <p14:creationId xmlns:p14="http://schemas.microsoft.com/office/powerpoint/2010/main" val="325941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prstGeom prst="rect">
            <a:avLst/>
          </a:prstGeom>
        </p:spPr>
        <p:txBody>
          <a:bodyPr/>
          <a:lstStyle/>
          <a:p>
            <a:r>
              <a:rPr lang="en-US" dirty="0"/>
              <a:t>Consultant, Excalibur Data Systems, Inc.</a:t>
            </a:r>
          </a:p>
          <a:p>
            <a:endParaRPr lang="en-US" dirty="0"/>
          </a:p>
        </p:txBody>
      </p:sp>
      <p:sp>
        <p:nvSpPr>
          <p:cNvPr id="9" name="Text Placeholder 8"/>
          <p:cNvSpPr>
            <a:spLocks noGrp="1"/>
          </p:cNvSpPr>
          <p:nvPr>
            <p:ph type="body" sz="quarter" idx="11"/>
          </p:nvPr>
        </p:nvSpPr>
        <p:spPr>
          <a:prstGeom prst="rect">
            <a:avLst/>
          </a:prstGeom>
        </p:spPr>
        <p:txBody>
          <a:bodyPr/>
          <a:lstStyle/>
          <a:p>
            <a:r>
              <a:rPr lang="en-US" dirty="0"/>
              <a:t>Jeff Jones</a:t>
            </a:r>
          </a:p>
          <a:p>
            <a:endParaRPr lang="en-US" dirty="0"/>
          </a:p>
        </p:txBody>
      </p:sp>
      <p:sp>
        <p:nvSpPr>
          <p:cNvPr id="8" name="Text Placeholder 7"/>
          <p:cNvSpPr>
            <a:spLocks noGrp="1"/>
          </p:cNvSpPr>
          <p:nvPr>
            <p:ph type="body" sz="quarter" idx="12"/>
          </p:nvPr>
        </p:nvSpPr>
        <p:spPr>
          <a:prstGeom prst="rect">
            <a:avLst/>
          </a:prstGeom>
        </p:spPr>
        <p:txBody>
          <a:bodyPr/>
          <a:lstStyle/>
          <a:p>
            <a:r>
              <a:rPr lang="en-US" dirty="0"/>
              <a:t>Automating Cherwell User, Team and Team Membership Creation From Active Directory</a:t>
            </a:r>
          </a:p>
          <a:p>
            <a:endParaRPr lang="en-US" dirty="0"/>
          </a:p>
        </p:txBody>
      </p:sp>
    </p:spTree>
    <p:extLst>
      <p:ext uri="{BB962C8B-B14F-4D97-AF65-F5344CB8AC3E}">
        <p14:creationId xmlns:p14="http://schemas.microsoft.com/office/powerpoint/2010/main" val="330321480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360" y="1130577"/>
            <a:ext cx="5503434" cy="4324560"/>
          </a:xfrm>
        </p:spPr>
        <p:txBody>
          <a:bodyPr>
            <a:normAutofit/>
          </a:bodyPr>
          <a:lstStyle/>
          <a:p>
            <a:pPr marL="0" indent="0">
              <a:buNone/>
            </a:pPr>
            <a:r>
              <a:rPr lang="en-US" sz="2130" dirty="0"/>
              <a:t>Security Groups are stored separately from all other definitions in Cherwell’s backend in a table named </a:t>
            </a:r>
            <a:r>
              <a:rPr lang="en-US" sz="2130" dirty="0" err="1"/>
              <a:t>TrebuchetSecGroups</a:t>
            </a:r>
            <a:r>
              <a:rPr lang="en-US" sz="2130" dirty="0"/>
              <a:t>.  Similar to the team definitions stored in the </a:t>
            </a:r>
            <a:r>
              <a:rPr lang="en-US" sz="2130" dirty="0" err="1"/>
              <a:t>TrebuchetDefs</a:t>
            </a:r>
            <a:r>
              <a:rPr lang="en-US" sz="2130" dirty="0"/>
              <a:t> table the actual definition of a security group is stored as XML, but, unlike the simple XML of a team definition, the security group definition is extremely complicated and intertwined with other definitions.  </a:t>
            </a:r>
          </a:p>
          <a:p>
            <a:pPr marL="0" indent="0">
              <a:buNone/>
            </a:pPr>
            <a:endParaRPr lang="en-US" sz="2130" dirty="0"/>
          </a:p>
          <a:p>
            <a:pPr marL="0" indent="0">
              <a:buNone/>
            </a:pPr>
            <a:r>
              <a:rPr lang="en-US" sz="2130" dirty="0"/>
              <a:t>Creating Security Groups outside of the standard Cherwell Administrator tool is not recommended and will not be covered in this session. </a:t>
            </a:r>
          </a:p>
          <a:p>
            <a:pPr marL="0" indent="0">
              <a:buNone/>
            </a:pPr>
            <a:endParaRPr lang="en-US" sz="1400" dirty="0"/>
          </a:p>
        </p:txBody>
      </p:sp>
      <p:sp>
        <p:nvSpPr>
          <p:cNvPr id="3" name="Text Placeholder 2"/>
          <p:cNvSpPr>
            <a:spLocks noGrp="1"/>
          </p:cNvSpPr>
          <p:nvPr>
            <p:ph type="body" sz="quarter" idx="13"/>
          </p:nvPr>
        </p:nvSpPr>
        <p:spPr>
          <a:xfrm>
            <a:off x="444359" y="376493"/>
            <a:ext cx="11273267" cy="499352"/>
          </a:xfrm>
        </p:spPr>
        <p:txBody>
          <a:bodyPr/>
          <a:lstStyle/>
          <a:p>
            <a:r>
              <a:rPr lang="en-US" dirty="0"/>
              <a:t>A Deeper Look – Security Groups</a:t>
            </a:r>
          </a:p>
        </p:txBody>
      </p:sp>
      <p:sp>
        <p:nvSpPr>
          <p:cNvPr id="4" name="Content Placeholder 3"/>
          <p:cNvSpPr>
            <a:spLocks noGrp="1"/>
          </p:cNvSpPr>
          <p:nvPr>
            <p:ph idx="15"/>
          </p:nvPr>
        </p:nvSpPr>
        <p:spPr>
          <a:xfrm>
            <a:off x="6241409" y="1130577"/>
            <a:ext cx="5476219" cy="4324561"/>
          </a:xfrm>
        </p:spPr>
        <p:txBody>
          <a:bodyPr>
            <a:normAutofit lnSpcReduction="10000"/>
          </a:bodyPr>
          <a:lstStyle/>
          <a:p>
            <a:pPr marL="0" indent="0">
              <a:buNone/>
            </a:pPr>
            <a:r>
              <a:rPr lang="en-US" sz="1400" dirty="0">
                <a:solidFill>
                  <a:schemeClr val="tx1"/>
                </a:solidFill>
              </a:rPr>
              <a:t>&lt;Trebuchet&gt;</a:t>
            </a:r>
          </a:p>
          <a:p>
            <a:pPr marL="0" indent="0">
              <a:buNone/>
            </a:pPr>
            <a:r>
              <a:rPr lang="en-US" sz="1400" dirty="0">
                <a:solidFill>
                  <a:schemeClr val="tx1"/>
                </a:solidFill>
              </a:rPr>
              <a:t>&lt;</a:t>
            </a:r>
            <a:r>
              <a:rPr lang="en-US" sz="1400" dirty="0" err="1">
                <a:solidFill>
                  <a:schemeClr val="tx1"/>
                </a:solidFill>
              </a:rPr>
              <a:t>SecurityGroup</a:t>
            </a:r>
            <a:r>
              <a:rPr lang="en-US" sz="1400" dirty="0">
                <a:solidFill>
                  <a:schemeClr val="tx1"/>
                </a:solidFill>
              </a:rPr>
              <a:t> ID="93373402da59635ba9e6164cf89364774a3a2bebb1" Name="Admin" Version="1.0" </a:t>
            </a:r>
            <a:r>
              <a:rPr lang="en-US" sz="1400" dirty="0" err="1">
                <a:solidFill>
                  <a:schemeClr val="tx1"/>
                </a:solidFill>
              </a:rPr>
              <a:t>SubType</a:t>
            </a:r>
            <a:r>
              <a:rPr lang="en-US" sz="1400" dirty="0">
                <a:solidFill>
                  <a:schemeClr val="tx1"/>
                </a:solidFill>
              </a:rPr>
              <a:t>="" Scope="Core" Culture="Invariant" View="(None)" Disabled="FALSE" </a:t>
            </a:r>
            <a:r>
              <a:rPr lang="en-US" sz="1400" dirty="0" err="1">
                <a:solidFill>
                  <a:schemeClr val="tx1"/>
                </a:solidFill>
              </a:rPr>
              <a:t>DontAllowToRemove</a:t>
            </a:r>
            <a:r>
              <a:rPr lang="en-US" sz="1400" dirty="0">
                <a:solidFill>
                  <a:schemeClr val="tx1"/>
                </a:solidFill>
              </a:rPr>
              <a:t>="TRUE" Admin="TRUE" </a:t>
            </a:r>
            <a:r>
              <a:rPr lang="en-US" sz="1400" dirty="0" err="1">
                <a:solidFill>
                  <a:schemeClr val="tx1"/>
                </a:solidFill>
              </a:rPr>
              <a:t>DefaultSecurityGroup</a:t>
            </a:r>
            <a:r>
              <a:rPr lang="en-US" sz="1400" dirty="0">
                <a:solidFill>
                  <a:schemeClr val="tx1"/>
                </a:solidFill>
              </a:rPr>
              <a:t>="FALSE" </a:t>
            </a:r>
            <a:r>
              <a:rPr lang="en-US" sz="1400" dirty="0" err="1">
                <a:solidFill>
                  <a:schemeClr val="tx1"/>
                </a:solidFill>
              </a:rPr>
              <a:t>SecurityGroupType</a:t>
            </a:r>
            <a:r>
              <a:rPr lang="en-US" sz="1400" dirty="0">
                <a:solidFill>
                  <a:schemeClr val="tx1"/>
                </a:solidFill>
              </a:rPr>
              <a:t>="User"&gt;</a:t>
            </a:r>
          </a:p>
          <a:p>
            <a:pPr marL="0" indent="0">
              <a:buNone/>
            </a:pPr>
            <a:r>
              <a:rPr lang="en-US" sz="1400" dirty="0">
                <a:solidFill>
                  <a:schemeClr val="tx1"/>
                </a:solidFill>
              </a:rPr>
              <a:t>&lt;</a:t>
            </a:r>
            <a:r>
              <a:rPr lang="en-US" sz="1400" dirty="0" err="1">
                <a:solidFill>
                  <a:schemeClr val="tx1"/>
                </a:solidFill>
              </a:rPr>
              <a:t>LastModBy</a:t>
            </a:r>
            <a:r>
              <a:rPr lang="en-US" sz="1400" dirty="0">
                <a:solidFill>
                  <a:schemeClr val="tx1"/>
                </a:solidFill>
              </a:rPr>
              <a:t>&gt;</a:t>
            </a:r>
            <a:r>
              <a:rPr lang="en-US" sz="1400" dirty="0" err="1">
                <a:solidFill>
                  <a:schemeClr val="tx1"/>
                </a:solidFill>
              </a:rPr>
              <a:t>CSDAdmin</a:t>
            </a:r>
            <a:r>
              <a:rPr lang="en-US" sz="1400" dirty="0">
                <a:solidFill>
                  <a:schemeClr val="tx1"/>
                </a:solidFill>
              </a:rPr>
              <a:t>&lt;/</a:t>
            </a:r>
            <a:r>
              <a:rPr lang="en-US" sz="1400" dirty="0" err="1">
                <a:solidFill>
                  <a:schemeClr val="tx1"/>
                </a:solidFill>
              </a:rPr>
              <a:t>LastModBy</a:t>
            </a:r>
            <a:r>
              <a:rPr lang="en-US" sz="1400" dirty="0">
                <a:solidFill>
                  <a:schemeClr val="tx1"/>
                </a:solidFill>
              </a:rPr>
              <a:t>&gt;</a:t>
            </a:r>
          </a:p>
          <a:p>
            <a:pPr marL="0" indent="0">
              <a:buNone/>
            </a:pPr>
            <a:r>
              <a:rPr lang="en-US" sz="1400" dirty="0">
                <a:solidFill>
                  <a:schemeClr val="tx1"/>
                </a:solidFill>
              </a:rPr>
              <a:t>&lt;</a:t>
            </a:r>
            <a:r>
              <a:rPr lang="en-US" sz="1400" dirty="0" err="1">
                <a:solidFill>
                  <a:schemeClr val="tx1"/>
                </a:solidFill>
              </a:rPr>
              <a:t>LastModDateTime</a:t>
            </a:r>
            <a:r>
              <a:rPr lang="en-US" sz="1400" dirty="0">
                <a:solidFill>
                  <a:schemeClr val="tx1"/>
                </a:solidFill>
              </a:rPr>
              <a:t>&gt;2015-12-03T17:54:32&lt;/</a:t>
            </a:r>
            <a:r>
              <a:rPr lang="en-US" sz="1400" dirty="0" err="1">
                <a:solidFill>
                  <a:schemeClr val="tx1"/>
                </a:solidFill>
              </a:rPr>
              <a:t>LastModDateTime</a:t>
            </a:r>
            <a:r>
              <a:rPr lang="en-US" sz="1400" dirty="0">
                <a:solidFill>
                  <a:schemeClr val="tx1"/>
                </a:solidFill>
              </a:rPr>
              <a:t>&gt;</a:t>
            </a:r>
          </a:p>
          <a:p>
            <a:pPr marL="0" indent="0">
              <a:buNone/>
            </a:pPr>
            <a:r>
              <a:rPr lang="en-US" sz="1400" dirty="0">
                <a:solidFill>
                  <a:schemeClr val="tx1"/>
                </a:solidFill>
              </a:rPr>
              <a:t>&lt;Alias /&gt;</a:t>
            </a:r>
          </a:p>
          <a:p>
            <a:pPr marL="0" indent="0">
              <a:buNone/>
            </a:pPr>
            <a:r>
              <a:rPr lang="en-US" sz="1400" dirty="0">
                <a:solidFill>
                  <a:schemeClr val="tx1"/>
                </a:solidFill>
              </a:rPr>
              <a:t>&lt;Description&gt;Security group for system administrators.  Typically, these Cherwell users can delete groups of records.&lt;/Description&gt;</a:t>
            </a:r>
          </a:p>
          <a:p>
            <a:pPr marL="0" indent="0">
              <a:buNone/>
            </a:pPr>
            <a:r>
              <a:rPr lang="en-US" sz="1400" dirty="0">
                <a:solidFill>
                  <a:schemeClr val="tx1"/>
                </a:solidFill>
              </a:rPr>
              <a:t>&lt;</a:t>
            </a:r>
            <a:r>
              <a:rPr lang="en-US" sz="1400" dirty="0" err="1">
                <a:solidFill>
                  <a:schemeClr val="tx1"/>
                </a:solidFill>
              </a:rPr>
              <a:t>StandardRightList</a:t>
            </a:r>
            <a:r>
              <a:rPr lang="en-US" sz="1400" dirty="0">
                <a:solidFill>
                  <a:schemeClr val="tx1"/>
                </a:solidFill>
              </a:rPr>
              <a:t> </a:t>
            </a:r>
            <a:r>
              <a:rPr lang="en-US" sz="1400" dirty="0" err="1">
                <a:solidFill>
                  <a:schemeClr val="tx1"/>
                </a:solidFill>
              </a:rPr>
              <a:t>DefaultRight</a:t>
            </a:r>
            <a:r>
              <a:rPr lang="en-US" sz="1400" dirty="0">
                <a:solidFill>
                  <a:schemeClr val="tx1"/>
                </a:solidFill>
              </a:rPr>
              <a:t>="</a:t>
            </a:r>
            <a:r>
              <a:rPr lang="en-US" sz="1400" dirty="0" err="1">
                <a:solidFill>
                  <a:schemeClr val="tx1"/>
                </a:solidFill>
              </a:rPr>
              <a:t>Yes,View,Add,Edit,Delete</a:t>
            </a:r>
            <a:r>
              <a:rPr lang="en-US" sz="1400" dirty="0">
                <a:solidFill>
                  <a:schemeClr val="tx1"/>
                </a:solidFill>
              </a:rPr>
              <a:t>"&gt;</a:t>
            </a:r>
          </a:p>
          <a:p>
            <a:pPr marL="0" indent="0">
              <a:buNone/>
            </a:pPr>
            <a:r>
              <a:rPr lang="en-US" sz="1400" dirty="0">
                <a:solidFill>
                  <a:schemeClr val="tx1"/>
                </a:solidFill>
              </a:rPr>
              <a:t>  &lt;</a:t>
            </a:r>
            <a:r>
              <a:rPr lang="en-US" sz="1400" dirty="0" err="1">
                <a:solidFill>
                  <a:schemeClr val="tx1"/>
                </a:solidFill>
              </a:rPr>
              <a:t>StandardRight</a:t>
            </a:r>
            <a:r>
              <a:rPr lang="en-US" sz="1400" dirty="0">
                <a:solidFill>
                  <a:schemeClr val="tx1"/>
                </a:solidFill>
              </a:rPr>
              <a:t> Name="</a:t>
            </a:r>
            <a:r>
              <a:rPr lang="en-US" sz="1400" dirty="0" err="1">
                <a:solidFill>
                  <a:schemeClr val="tx1"/>
                </a:solidFill>
              </a:rPr>
              <a:t>Queues.SuspendQueueItems.Global</a:t>
            </a:r>
            <a:r>
              <a:rPr lang="en-US" sz="1400" dirty="0">
                <a:solidFill>
                  <a:schemeClr val="tx1"/>
                </a:solidFill>
              </a:rPr>
              <a:t>" Right="</a:t>
            </a:r>
            <a:r>
              <a:rPr lang="en-US" sz="1400" dirty="0" err="1">
                <a:solidFill>
                  <a:schemeClr val="tx1"/>
                </a:solidFill>
              </a:rPr>
              <a:t>Yes,View,Add,Edit,Delete</a:t>
            </a:r>
            <a:r>
              <a:rPr lang="en-US" sz="1400" dirty="0">
                <a:solidFill>
                  <a:schemeClr val="tx1"/>
                </a:solidFill>
              </a:rPr>
              <a:t>" /&gt;</a:t>
            </a:r>
          </a:p>
          <a:p>
            <a:pPr marL="0" indent="0">
              <a:buNone/>
            </a:pPr>
            <a:r>
              <a:rPr lang="en-US" sz="1400" dirty="0">
                <a:solidFill>
                  <a:schemeClr val="tx1"/>
                </a:solidFill>
              </a:rPr>
              <a:t>  &lt;</a:t>
            </a:r>
            <a:r>
              <a:rPr lang="en-US" sz="1400" dirty="0" err="1">
                <a:solidFill>
                  <a:schemeClr val="tx1"/>
                </a:solidFill>
              </a:rPr>
              <a:t>StandardRight</a:t>
            </a:r>
            <a:r>
              <a:rPr lang="en-US" sz="1400" dirty="0">
                <a:solidFill>
                  <a:schemeClr val="tx1"/>
                </a:solidFill>
              </a:rPr>
              <a:t> Name="</a:t>
            </a:r>
            <a:r>
              <a:rPr lang="en-US" sz="1400" dirty="0" err="1">
                <a:solidFill>
                  <a:schemeClr val="tx1"/>
                </a:solidFill>
              </a:rPr>
              <a:t>OneStep.CanSetToRunUnderAnyGroup</a:t>
            </a:r>
            <a:r>
              <a:rPr lang="en-US" sz="1400" dirty="0">
                <a:solidFill>
                  <a:schemeClr val="tx1"/>
                </a:solidFill>
              </a:rPr>
              <a:t>" Right="Yes" /&gt;</a:t>
            </a:r>
          </a:p>
          <a:p>
            <a:pPr marL="0" indent="0">
              <a:buNone/>
            </a:pPr>
            <a:r>
              <a:rPr lang="en-US" sz="1400" dirty="0">
                <a:solidFill>
                  <a:schemeClr val="tx1"/>
                </a:solidFill>
              </a:rPr>
              <a:t>  &lt;</a:t>
            </a:r>
            <a:r>
              <a:rPr lang="en-US" sz="1400" dirty="0" err="1">
                <a:solidFill>
                  <a:schemeClr val="tx1"/>
                </a:solidFill>
              </a:rPr>
              <a:t>StandardRight</a:t>
            </a:r>
            <a:r>
              <a:rPr lang="en-US" sz="1400" dirty="0">
                <a:solidFill>
                  <a:schemeClr val="tx1"/>
                </a:solidFill>
              </a:rPr>
              <a:t> Name="</a:t>
            </a:r>
            <a:r>
              <a:rPr lang="en-US" sz="1400" dirty="0" err="1">
                <a:solidFill>
                  <a:schemeClr val="tx1"/>
                </a:solidFill>
              </a:rPr>
              <a:t>Dashboards.Dashboards.Global</a:t>
            </a:r>
            <a:r>
              <a:rPr lang="en-US" sz="1400" dirty="0">
                <a:solidFill>
                  <a:schemeClr val="tx1"/>
                </a:solidFill>
              </a:rPr>
              <a:t>" Right="</a:t>
            </a:r>
            <a:r>
              <a:rPr lang="en-US" sz="1400" dirty="0" err="1">
                <a:solidFill>
                  <a:schemeClr val="tx1"/>
                </a:solidFill>
              </a:rPr>
              <a:t>Yes,View,Add,Edit,Delete</a:t>
            </a:r>
            <a:r>
              <a:rPr lang="en-US" sz="1400" dirty="0">
                <a:solidFill>
                  <a:schemeClr val="tx1"/>
                </a:solidFill>
              </a:rPr>
              <a:t>" /&gt;</a:t>
            </a:r>
          </a:p>
          <a:p>
            <a:pPr marL="0" indent="0">
              <a:buNone/>
            </a:pPr>
            <a:r>
              <a:rPr lang="en-US" sz="1400" dirty="0">
                <a:solidFill>
                  <a:schemeClr val="tx1"/>
                </a:solidFill>
              </a:rPr>
              <a:t>  &lt;</a:t>
            </a:r>
            <a:r>
              <a:rPr lang="en-US" sz="1400" dirty="0" err="1">
                <a:solidFill>
                  <a:schemeClr val="tx1"/>
                </a:solidFill>
              </a:rPr>
              <a:t>StandardRight</a:t>
            </a:r>
            <a:r>
              <a:rPr lang="en-US" sz="1400" dirty="0">
                <a:solidFill>
                  <a:schemeClr val="tx1"/>
                </a:solidFill>
              </a:rPr>
              <a:t> Name="</a:t>
            </a:r>
            <a:r>
              <a:rPr lang="en-US" sz="1400" dirty="0" err="1">
                <a:solidFill>
                  <a:schemeClr val="tx1"/>
                </a:solidFill>
              </a:rPr>
              <a:t>Admin.SystemBlueprint.FieldDetails</a:t>
            </a:r>
            <a:r>
              <a:rPr lang="en-US" sz="1400" dirty="0">
                <a:solidFill>
                  <a:schemeClr val="tx1"/>
                </a:solidFill>
              </a:rPr>
              <a:t>" Right="</a:t>
            </a:r>
            <a:r>
              <a:rPr lang="en-US" sz="1400" dirty="0" err="1">
                <a:solidFill>
                  <a:schemeClr val="tx1"/>
                </a:solidFill>
              </a:rPr>
              <a:t>Yes,View,Add,Edit,Delete</a:t>
            </a:r>
            <a:r>
              <a:rPr lang="en-US" sz="1400" dirty="0">
                <a:solidFill>
                  <a:schemeClr val="tx1"/>
                </a:solidFill>
              </a:rPr>
              <a:t>" /&gt;</a:t>
            </a:r>
          </a:p>
          <a:p>
            <a:pPr marL="0" indent="0">
              <a:buNone/>
            </a:pPr>
            <a:r>
              <a:rPr lang="en-US" sz="1400" dirty="0">
                <a:solidFill>
                  <a:schemeClr val="tx1"/>
                </a:solidFill>
              </a:rPr>
              <a:t>  &lt;</a:t>
            </a:r>
            <a:r>
              <a:rPr lang="en-US" sz="1400" dirty="0" err="1">
                <a:solidFill>
                  <a:schemeClr val="tx1"/>
                </a:solidFill>
              </a:rPr>
              <a:t>StandardRight</a:t>
            </a:r>
            <a:r>
              <a:rPr lang="en-US" sz="1400" dirty="0">
                <a:solidFill>
                  <a:schemeClr val="tx1"/>
                </a:solidFill>
              </a:rPr>
              <a:t> Name="</a:t>
            </a:r>
            <a:r>
              <a:rPr lang="en-US" sz="1400" dirty="0" err="1">
                <a:solidFill>
                  <a:schemeClr val="tx1"/>
                </a:solidFill>
              </a:rPr>
              <a:t>Reports.ReportStyles.Global</a:t>
            </a:r>
            <a:r>
              <a:rPr lang="en-US" sz="1400" dirty="0">
                <a:solidFill>
                  <a:schemeClr val="tx1"/>
                </a:solidFill>
              </a:rPr>
              <a:t>" Right="</a:t>
            </a:r>
            <a:r>
              <a:rPr lang="en-US" sz="1400" dirty="0" err="1">
                <a:solidFill>
                  <a:schemeClr val="tx1"/>
                </a:solidFill>
              </a:rPr>
              <a:t>Yes,View,Add,Edit,Delete</a:t>
            </a:r>
            <a:r>
              <a:rPr lang="en-US" sz="1400" dirty="0">
                <a:solidFill>
                  <a:schemeClr val="tx1"/>
                </a:solidFill>
              </a:rPr>
              <a:t>" /&gt;</a:t>
            </a:r>
          </a:p>
          <a:p>
            <a:pPr marL="0" indent="0">
              <a:buNone/>
            </a:pPr>
            <a:r>
              <a:rPr lang="en-US" sz="1400" dirty="0">
                <a:solidFill>
                  <a:schemeClr val="tx1"/>
                </a:solidFill>
              </a:rPr>
              <a:t>…</a:t>
            </a:r>
          </a:p>
        </p:txBody>
      </p:sp>
    </p:spTree>
    <p:extLst>
      <p:ext uri="{BB962C8B-B14F-4D97-AF65-F5344CB8AC3E}">
        <p14:creationId xmlns:p14="http://schemas.microsoft.com/office/powerpoint/2010/main" val="427282919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360" y="1130577"/>
            <a:ext cx="5503434" cy="4324560"/>
          </a:xfrm>
        </p:spPr>
        <p:txBody>
          <a:bodyPr>
            <a:normAutofit/>
          </a:bodyPr>
          <a:lstStyle/>
          <a:p>
            <a:r>
              <a:rPr lang="en-US" sz="2130" dirty="0"/>
              <a:t>Mapping Active Directory Objects to Cherwell Objects</a:t>
            </a:r>
          </a:p>
          <a:p>
            <a:pPr lvl="1"/>
            <a:r>
              <a:rPr lang="en-US" sz="1800" dirty="0"/>
              <a:t>Users are Users</a:t>
            </a:r>
          </a:p>
          <a:p>
            <a:pPr lvl="1"/>
            <a:r>
              <a:rPr lang="en-US" sz="1800" dirty="0"/>
              <a:t>Teams are AD Security Groups</a:t>
            </a:r>
          </a:p>
          <a:p>
            <a:pPr lvl="2"/>
            <a:r>
              <a:rPr lang="en-US" sz="1800" dirty="0"/>
              <a:t>Which Groups to pull in?</a:t>
            </a:r>
          </a:p>
          <a:p>
            <a:pPr lvl="1"/>
            <a:r>
              <a:rPr lang="en-US" sz="1800" dirty="0"/>
              <a:t>Team Memberships</a:t>
            </a:r>
          </a:p>
          <a:p>
            <a:pPr lvl="2"/>
            <a:r>
              <a:rPr lang="en-US" sz="1800" dirty="0"/>
              <a:t>Limitations with the built in LDAP import</a:t>
            </a:r>
          </a:p>
          <a:p>
            <a:pPr lvl="1"/>
            <a:r>
              <a:rPr lang="en-US" sz="1800" dirty="0"/>
              <a:t>Which Team is the Default?</a:t>
            </a:r>
          </a:p>
          <a:p>
            <a:pPr lvl="2"/>
            <a:r>
              <a:rPr lang="en-US" sz="1800" dirty="0"/>
              <a:t>Name based?</a:t>
            </a:r>
          </a:p>
          <a:p>
            <a:pPr lvl="2"/>
            <a:r>
              <a:rPr lang="en-US" sz="1800" dirty="0"/>
              <a:t>AD attribute based?</a:t>
            </a:r>
          </a:p>
          <a:p>
            <a:pPr lvl="2"/>
            <a:r>
              <a:rPr lang="en-US" sz="1800" dirty="0"/>
              <a:t>The first/last found?</a:t>
            </a:r>
          </a:p>
          <a:p>
            <a:pPr lvl="2"/>
            <a:r>
              <a:rPr lang="en-US" sz="1800" dirty="0"/>
              <a:t>Or just ignore it?</a:t>
            </a:r>
          </a:p>
          <a:p>
            <a:pPr lvl="1"/>
            <a:r>
              <a:rPr lang="en-US" sz="1800" dirty="0"/>
              <a:t>Cherwell Security Groups</a:t>
            </a:r>
          </a:p>
        </p:txBody>
      </p:sp>
      <p:sp>
        <p:nvSpPr>
          <p:cNvPr id="3" name="Text Placeholder 2"/>
          <p:cNvSpPr>
            <a:spLocks noGrp="1"/>
          </p:cNvSpPr>
          <p:nvPr>
            <p:ph type="body" sz="quarter" idx="13"/>
          </p:nvPr>
        </p:nvSpPr>
        <p:spPr>
          <a:xfrm>
            <a:off x="444359" y="376493"/>
            <a:ext cx="11273267" cy="499352"/>
          </a:xfrm>
        </p:spPr>
        <p:txBody>
          <a:bodyPr/>
          <a:lstStyle/>
          <a:p>
            <a:r>
              <a:rPr lang="en-US" dirty="0"/>
              <a:t>Automating It – Active Directory: The Source of Truth</a:t>
            </a:r>
          </a:p>
        </p:txBody>
      </p:sp>
      <p:sp>
        <p:nvSpPr>
          <p:cNvPr id="4" name="Content Placeholder 3"/>
          <p:cNvSpPr>
            <a:spLocks noGrp="1"/>
          </p:cNvSpPr>
          <p:nvPr>
            <p:ph idx="15"/>
          </p:nvPr>
        </p:nvSpPr>
        <p:spPr>
          <a:xfrm>
            <a:off x="6241409" y="1130577"/>
            <a:ext cx="5476219" cy="4324561"/>
          </a:xfrm>
        </p:spPr>
        <p:txBody>
          <a:bodyPr>
            <a:normAutofit/>
          </a:bodyPr>
          <a:lstStyle/>
          <a:p>
            <a:pPr marL="0" indent="0">
              <a:buNone/>
            </a:pPr>
            <a:r>
              <a:rPr lang="en-US" sz="2130" dirty="0"/>
              <a:t>Commonly Used AD Convention</a:t>
            </a:r>
          </a:p>
          <a:p>
            <a:r>
              <a:rPr lang="en-US" sz="2130" dirty="0"/>
              <a:t>User OU</a:t>
            </a:r>
          </a:p>
          <a:p>
            <a:pPr lvl="1"/>
            <a:r>
              <a:rPr lang="en-US" sz="1864" dirty="0"/>
              <a:t>John Smith</a:t>
            </a:r>
          </a:p>
          <a:p>
            <a:r>
              <a:rPr lang="en-US" sz="2130" dirty="0"/>
              <a:t>Security Group OU</a:t>
            </a:r>
          </a:p>
          <a:p>
            <a:pPr lvl="1"/>
            <a:r>
              <a:rPr lang="en-US" sz="1864" dirty="0" err="1"/>
              <a:t>CSM_SG_Admin</a:t>
            </a:r>
            <a:endParaRPr lang="en-US" sz="1864" dirty="0"/>
          </a:p>
          <a:p>
            <a:pPr lvl="1"/>
            <a:r>
              <a:rPr lang="en-US" sz="1864" dirty="0"/>
              <a:t>CSM_DEF_TEAM_ITSM Support</a:t>
            </a:r>
          </a:p>
          <a:p>
            <a:pPr lvl="1"/>
            <a:r>
              <a:rPr lang="en-US" sz="1864" dirty="0"/>
              <a:t>CSM_TEAM_ITSM Support</a:t>
            </a:r>
          </a:p>
          <a:p>
            <a:pPr lvl="1"/>
            <a:r>
              <a:rPr lang="en-US" sz="1864" dirty="0"/>
              <a:t>CSM_TEAM_IT Management</a:t>
            </a:r>
          </a:p>
          <a:p>
            <a:pPr lvl="1"/>
            <a:r>
              <a:rPr lang="en-US" sz="1864" dirty="0"/>
              <a:t>CSM_TEAM_ITSM Support</a:t>
            </a:r>
          </a:p>
          <a:p>
            <a:pPr lvl="1"/>
            <a:r>
              <a:rPr lang="en-US" sz="1864" dirty="0"/>
              <a:t>…</a:t>
            </a:r>
          </a:p>
        </p:txBody>
      </p:sp>
    </p:spTree>
    <p:extLst>
      <p:ext uri="{BB962C8B-B14F-4D97-AF65-F5344CB8AC3E}">
        <p14:creationId xmlns:p14="http://schemas.microsoft.com/office/powerpoint/2010/main" val="21998999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360" y="1130577"/>
            <a:ext cx="4840872" cy="4324560"/>
          </a:xfrm>
        </p:spPr>
        <p:txBody>
          <a:bodyPr>
            <a:normAutofit lnSpcReduction="10000"/>
          </a:bodyPr>
          <a:lstStyle/>
          <a:p>
            <a:r>
              <a:rPr lang="en-US" sz="2130" dirty="0"/>
              <a:t>Staging Tables</a:t>
            </a:r>
          </a:p>
          <a:p>
            <a:pPr lvl="1"/>
            <a:r>
              <a:rPr lang="en-US" sz="1800" dirty="0"/>
              <a:t>Exposing Backend Tables</a:t>
            </a:r>
          </a:p>
          <a:p>
            <a:pPr lvl="2"/>
            <a:r>
              <a:rPr lang="en-US" sz="1800" dirty="0"/>
              <a:t>External Data Connection</a:t>
            </a:r>
          </a:p>
          <a:p>
            <a:pPr lvl="2"/>
            <a:r>
              <a:rPr lang="en-US" sz="1800" dirty="0"/>
              <a:t>Exposing </a:t>
            </a:r>
            <a:r>
              <a:rPr lang="en-US" sz="1800" dirty="0" err="1"/>
              <a:t>TrebuchetAuth</a:t>
            </a:r>
            <a:endParaRPr lang="en-US" sz="1800" dirty="0"/>
          </a:p>
          <a:p>
            <a:pPr lvl="2"/>
            <a:r>
              <a:rPr lang="en-US" sz="1800" dirty="0"/>
              <a:t>Exposing </a:t>
            </a:r>
            <a:r>
              <a:rPr lang="en-US" sz="1800" dirty="0" err="1"/>
              <a:t>TrebuchetTeamMembers</a:t>
            </a:r>
            <a:endParaRPr lang="en-US" sz="1800" dirty="0"/>
          </a:p>
          <a:p>
            <a:pPr lvl="1"/>
            <a:r>
              <a:rPr lang="en-US" sz="1800" dirty="0" err="1"/>
              <a:t>ImportedUser</a:t>
            </a:r>
            <a:endParaRPr lang="en-US" sz="1800" dirty="0"/>
          </a:p>
          <a:p>
            <a:pPr lvl="2"/>
            <a:r>
              <a:rPr lang="en-US" sz="1800" dirty="0"/>
              <a:t>Related To </a:t>
            </a:r>
            <a:r>
              <a:rPr lang="en-US" sz="1800" dirty="0" err="1"/>
              <a:t>UserInfo</a:t>
            </a:r>
            <a:endParaRPr lang="en-US" sz="1800" dirty="0"/>
          </a:p>
          <a:p>
            <a:pPr lvl="2"/>
            <a:r>
              <a:rPr lang="en-US" sz="1800" dirty="0"/>
              <a:t>Related To </a:t>
            </a:r>
            <a:r>
              <a:rPr lang="en-US" sz="1800" dirty="0" err="1"/>
              <a:t>TrebuchetAuth</a:t>
            </a:r>
            <a:endParaRPr lang="en-US" sz="1800" dirty="0"/>
          </a:p>
          <a:p>
            <a:pPr lvl="1"/>
            <a:r>
              <a:rPr lang="en-US" sz="1800" dirty="0" err="1"/>
              <a:t>ImportedTeam</a:t>
            </a:r>
            <a:endParaRPr lang="en-US" sz="1800" dirty="0"/>
          </a:p>
          <a:p>
            <a:pPr lvl="2"/>
            <a:r>
              <a:rPr lang="en-US" sz="1800" dirty="0"/>
              <a:t>Related To </a:t>
            </a:r>
            <a:r>
              <a:rPr lang="en-US" sz="1800" dirty="0" err="1"/>
              <a:t>TeamInfo</a:t>
            </a:r>
            <a:endParaRPr lang="en-US" sz="1800" dirty="0"/>
          </a:p>
          <a:p>
            <a:pPr lvl="1"/>
            <a:r>
              <a:rPr lang="en-US" sz="1800" dirty="0" err="1"/>
              <a:t>ImportedTeamMembership</a:t>
            </a:r>
            <a:endParaRPr lang="en-US" sz="1800" dirty="0"/>
          </a:p>
          <a:p>
            <a:pPr lvl="2"/>
            <a:r>
              <a:rPr lang="en-US" sz="1800" dirty="0"/>
              <a:t>Related To </a:t>
            </a:r>
            <a:r>
              <a:rPr lang="en-US" sz="1800" dirty="0" err="1"/>
              <a:t>TeamMemberMapping</a:t>
            </a:r>
            <a:endParaRPr lang="en-US" sz="1800" dirty="0"/>
          </a:p>
          <a:p>
            <a:pPr lvl="1"/>
            <a:r>
              <a:rPr lang="en-US" sz="1800" dirty="0" err="1"/>
              <a:t>TeamMemberMapping</a:t>
            </a:r>
            <a:endParaRPr lang="en-US" sz="1800" dirty="0"/>
          </a:p>
          <a:p>
            <a:pPr lvl="2"/>
            <a:r>
              <a:rPr lang="en-US" sz="1800" dirty="0"/>
              <a:t>Related To </a:t>
            </a:r>
            <a:r>
              <a:rPr lang="en-US" sz="1800" dirty="0" err="1"/>
              <a:t>UserInfo</a:t>
            </a:r>
            <a:endParaRPr lang="en-US" sz="1800" dirty="0"/>
          </a:p>
          <a:p>
            <a:pPr lvl="2"/>
            <a:r>
              <a:rPr lang="en-US" sz="1800" dirty="0"/>
              <a:t>Related To </a:t>
            </a:r>
            <a:r>
              <a:rPr lang="en-US" sz="1800" dirty="0" err="1"/>
              <a:t>TeamInfo</a:t>
            </a:r>
            <a:endParaRPr lang="en-US" sz="1800" dirty="0"/>
          </a:p>
          <a:p>
            <a:pPr lvl="2"/>
            <a:r>
              <a:rPr lang="en-US" sz="1800" dirty="0"/>
              <a:t>Related To </a:t>
            </a:r>
            <a:r>
              <a:rPr lang="en-US" sz="1800" dirty="0" err="1"/>
              <a:t>TrebuchetTeamMembers</a:t>
            </a:r>
            <a:endParaRPr lang="en-US" sz="1800" dirty="0"/>
          </a:p>
          <a:p>
            <a:pPr lvl="1"/>
            <a:endParaRPr lang="en-US" sz="1864" dirty="0"/>
          </a:p>
        </p:txBody>
      </p:sp>
      <p:sp>
        <p:nvSpPr>
          <p:cNvPr id="3" name="Text Placeholder 2"/>
          <p:cNvSpPr>
            <a:spLocks noGrp="1"/>
          </p:cNvSpPr>
          <p:nvPr>
            <p:ph type="body" sz="quarter" idx="13"/>
          </p:nvPr>
        </p:nvSpPr>
        <p:spPr>
          <a:xfrm>
            <a:off x="444359" y="376493"/>
            <a:ext cx="11273267" cy="499352"/>
          </a:xfrm>
        </p:spPr>
        <p:txBody>
          <a:bodyPr/>
          <a:lstStyle/>
          <a:p>
            <a:r>
              <a:rPr lang="en-US" dirty="0"/>
              <a:t>Automating It – Preparing the Cherwell System</a:t>
            </a:r>
          </a:p>
        </p:txBody>
      </p:sp>
      <p:pic>
        <p:nvPicPr>
          <p:cNvPr id="9" name="Content Placeholder 4" descr="Screen Clipping"/>
          <p:cNvPicPr>
            <a:picLocks noGrp="1" noChangeAspect="1"/>
          </p:cNvPicPr>
          <p:nvPr>
            <p:ph idx="15"/>
          </p:nvPr>
        </p:nvPicPr>
        <p:blipFill>
          <a:blip r:embed="rId2">
            <a:extLst>
              <a:ext uri="{28A0092B-C50C-407E-A947-70E740481C1C}">
                <a14:useLocalDpi xmlns:a14="http://schemas.microsoft.com/office/drawing/2010/main" val="0"/>
              </a:ext>
            </a:extLst>
          </a:blip>
          <a:stretch>
            <a:fillRect/>
          </a:stretch>
        </p:blipFill>
        <p:spPr>
          <a:xfrm>
            <a:off x="5769864" y="1130300"/>
            <a:ext cx="5785501" cy="4324350"/>
          </a:xfrm>
        </p:spPr>
      </p:pic>
    </p:spTree>
    <p:extLst>
      <p:ext uri="{BB962C8B-B14F-4D97-AF65-F5344CB8AC3E}">
        <p14:creationId xmlns:p14="http://schemas.microsoft.com/office/powerpoint/2010/main" val="26775036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360" y="1130577"/>
            <a:ext cx="5462664" cy="4324560"/>
          </a:xfrm>
        </p:spPr>
        <p:txBody>
          <a:bodyPr>
            <a:normAutofit/>
          </a:bodyPr>
          <a:lstStyle/>
          <a:p>
            <a:pPr marL="0" indent="0">
              <a:buNone/>
            </a:pPr>
            <a:r>
              <a:rPr lang="en-US" sz="2130" dirty="0"/>
              <a:t>Invariably some users, teams and team memberships will need to be manually created and we need to make sure that our automated import doesn’t touch these items, and doesn’t duplicate these items.  To facilitate this we add a marker field to the items which are automatically imported for the User and Team items and avoid those items if the marker is not set.  For team memberships the Team Mapping structure is used to facilitate this since we cannot change the structure of the </a:t>
            </a:r>
            <a:r>
              <a:rPr lang="en-US" sz="2130" dirty="0" err="1"/>
              <a:t>TrebuchetTeamMembers</a:t>
            </a:r>
            <a:r>
              <a:rPr lang="en-US" sz="2130" dirty="0"/>
              <a:t> table itself.</a:t>
            </a:r>
          </a:p>
        </p:txBody>
      </p:sp>
      <p:sp>
        <p:nvSpPr>
          <p:cNvPr id="3" name="Text Placeholder 2"/>
          <p:cNvSpPr>
            <a:spLocks noGrp="1"/>
          </p:cNvSpPr>
          <p:nvPr>
            <p:ph type="body" sz="quarter" idx="13"/>
          </p:nvPr>
        </p:nvSpPr>
        <p:spPr>
          <a:xfrm>
            <a:off x="444359" y="376493"/>
            <a:ext cx="11273267" cy="499352"/>
          </a:xfrm>
        </p:spPr>
        <p:txBody>
          <a:bodyPr/>
          <a:lstStyle/>
          <a:p>
            <a:r>
              <a:rPr lang="en-US" dirty="0"/>
              <a:t>Automating It – Avoiding Conflicts with Manually Entered Data</a:t>
            </a:r>
          </a:p>
        </p:txBody>
      </p:sp>
      <p:pic>
        <p:nvPicPr>
          <p:cNvPr id="5" name="Content Placeholder 4" descr="Screen Clipping"/>
          <p:cNvPicPr>
            <a:picLocks noGrp="1" noChangeAspect="1"/>
          </p:cNvPicPr>
          <p:nvPr>
            <p:ph idx="15"/>
          </p:nvPr>
        </p:nvPicPr>
        <p:blipFill>
          <a:blip r:embed="rId2">
            <a:extLst>
              <a:ext uri="{28A0092B-C50C-407E-A947-70E740481C1C}">
                <a14:useLocalDpi xmlns:a14="http://schemas.microsoft.com/office/drawing/2010/main" val="0"/>
              </a:ext>
            </a:extLst>
          </a:blip>
          <a:stretch>
            <a:fillRect/>
          </a:stretch>
        </p:blipFill>
        <p:spPr>
          <a:xfrm>
            <a:off x="6914056" y="1130300"/>
            <a:ext cx="4455126" cy="4324350"/>
          </a:xfrm>
        </p:spPr>
      </p:pic>
    </p:spTree>
    <p:extLst>
      <p:ext uri="{BB962C8B-B14F-4D97-AF65-F5344CB8AC3E}">
        <p14:creationId xmlns:p14="http://schemas.microsoft.com/office/powerpoint/2010/main" val="21409193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360" y="1130577"/>
            <a:ext cx="5462664" cy="4324560"/>
          </a:xfrm>
        </p:spPr>
        <p:txBody>
          <a:bodyPr>
            <a:normAutofit/>
          </a:bodyPr>
          <a:lstStyle/>
          <a:p>
            <a:r>
              <a:rPr lang="en-US" sz="2130" dirty="0"/>
              <a:t>How It Fits Together</a:t>
            </a:r>
          </a:p>
          <a:p>
            <a:pPr marL="365715" lvl="1" indent="0">
              <a:buNone/>
            </a:pPr>
            <a:r>
              <a:rPr lang="en-US" sz="1800" dirty="0"/>
              <a:t>1. Import the Data via PowerShell</a:t>
            </a:r>
          </a:p>
          <a:p>
            <a:pPr marL="914400" lvl="2" indent="0">
              <a:buNone/>
            </a:pPr>
            <a:r>
              <a:rPr lang="en-US" sz="1800" dirty="0"/>
              <a:t>A. Connect To SOAP API</a:t>
            </a:r>
          </a:p>
          <a:p>
            <a:pPr marL="914400" lvl="2" indent="0">
              <a:buNone/>
            </a:pPr>
            <a:r>
              <a:rPr lang="en-US" sz="1800" dirty="0"/>
              <a:t>B. Read AD &amp; Create User Objects</a:t>
            </a:r>
          </a:p>
          <a:p>
            <a:pPr marL="914400" lvl="2" indent="0">
              <a:buNone/>
            </a:pPr>
            <a:r>
              <a:rPr lang="en-US" sz="1800" dirty="0"/>
              <a:t>C. Read AD &amp; Team Objects, if:</a:t>
            </a:r>
          </a:p>
          <a:p>
            <a:pPr marL="1371600" lvl="3" indent="0">
              <a:buNone/>
            </a:pPr>
            <a:r>
              <a:rPr lang="en-US" sz="1800" dirty="0" err="1"/>
              <a:t>i</a:t>
            </a:r>
            <a:r>
              <a:rPr lang="en-US" sz="1800" dirty="0"/>
              <a:t>. Security Group: update User Objects</a:t>
            </a:r>
          </a:p>
          <a:p>
            <a:pPr marL="1371600" lvl="3" indent="0">
              <a:buNone/>
            </a:pPr>
            <a:r>
              <a:rPr lang="en-US" sz="1800" dirty="0"/>
              <a:t>ii. Default Team: update User Objects</a:t>
            </a:r>
          </a:p>
          <a:p>
            <a:pPr marL="1371600" lvl="3" indent="0">
              <a:buNone/>
            </a:pPr>
            <a:r>
              <a:rPr lang="en-US" sz="1800" dirty="0"/>
              <a:t>iii. CSM Team: create Team Object</a:t>
            </a:r>
          </a:p>
          <a:p>
            <a:pPr marL="1371600" lvl="3" indent="0">
              <a:buNone/>
            </a:pPr>
            <a:r>
              <a:rPr lang="en-US" sz="1800" dirty="0"/>
              <a:t>iv. CSM Team: Add Membership Objects</a:t>
            </a:r>
          </a:p>
          <a:p>
            <a:pPr marL="365715" lvl="1" indent="0">
              <a:buNone/>
            </a:pPr>
            <a:r>
              <a:rPr lang="en-US" sz="1800" dirty="0"/>
              <a:t>2. Create </a:t>
            </a:r>
            <a:r>
              <a:rPr lang="en-US" sz="1800" dirty="0" err="1"/>
              <a:t>TeamInfos</a:t>
            </a:r>
            <a:endParaRPr lang="en-US" sz="1800" dirty="0"/>
          </a:p>
          <a:p>
            <a:pPr marL="365715" lvl="1" indent="0">
              <a:buNone/>
            </a:pPr>
            <a:r>
              <a:rPr lang="en-US" sz="1800" dirty="0"/>
              <a:t>3. Create </a:t>
            </a:r>
            <a:r>
              <a:rPr lang="en-US" sz="1800" dirty="0" err="1"/>
              <a:t>UserInfos</a:t>
            </a:r>
            <a:r>
              <a:rPr lang="en-US" sz="1800" dirty="0"/>
              <a:t>/</a:t>
            </a:r>
            <a:r>
              <a:rPr lang="en-US" sz="1800" dirty="0" err="1"/>
              <a:t>TrebuchetAuths</a:t>
            </a:r>
            <a:endParaRPr lang="en-US" sz="1800" dirty="0"/>
          </a:p>
          <a:p>
            <a:pPr marL="365715" lvl="1" indent="0">
              <a:buNone/>
            </a:pPr>
            <a:r>
              <a:rPr lang="en-US" sz="1800" dirty="0"/>
              <a:t>4. Create Team Member Mappings</a:t>
            </a:r>
          </a:p>
          <a:p>
            <a:pPr marL="365715" lvl="1" indent="0">
              <a:buNone/>
            </a:pPr>
            <a:r>
              <a:rPr lang="en-US" sz="1800" dirty="0"/>
              <a:t>5. Create Team Memberships</a:t>
            </a:r>
          </a:p>
          <a:p>
            <a:pPr marL="365715" lvl="1" indent="0">
              <a:buNone/>
            </a:pPr>
            <a:r>
              <a:rPr lang="en-US" sz="1800" dirty="0"/>
              <a:t>6. Clean Up</a:t>
            </a:r>
          </a:p>
          <a:p>
            <a:pPr lvl="1"/>
            <a:endParaRPr lang="en-US" sz="1864" dirty="0"/>
          </a:p>
        </p:txBody>
      </p:sp>
      <p:sp>
        <p:nvSpPr>
          <p:cNvPr id="3" name="Text Placeholder 2"/>
          <p:cNvSpPr>
            <a:spLocks noGrp="1"/>
          </p:cNvSpPr>
          <p:nvPr>
            <p:ph type="body" sz="quarter" idx="13"/>
          </p:nvPr>
        </p:nvSpPr>
        <p:spPr>
          <a:xfrm>
            <a:off x="444359" y="376493"/>
            <a:ext cx="11273267" cy="499352"/>
          </a:xfrm>
        </p:spPr>
        <p:txBody>
          <a:bodyPr/>
          <a:lstStyle/>
          <a:p>
            <a:r>
              <a:rPr lang="en-US" dirty="0"/>
              <a:t>Automating It – Preparing the Cherwell System</a:t>
            </a:r>
          </a:p>
        </p:txBody>
      </p:sp>
      <p:pic>
        <p:nvPicPr>
          <p:cNvPr id="6" name="Content Placeholder 5" descr="Screen Clipping"/>
          <p:cNvPicPr>
            <a:picLocks noGrp="1" noChangeAspect="1"/>
          </p:cNvPicPr>
          <p:nvPr>
            <p:ph idx="15"/>
          </p:nvPr>
        </p:nvPicPr>
        <p:blipFill>
          <a:blip r:embed="rId2">
            <a:extLst>
              <a:ext uri="{28A0092B-C50C-407E-A947-70E740481C1C}">
                <a14:useLocalDpi xmlns:a14="http://schemas.microsoft.com/office/drawing/2010/main" val="0"/>
              </a:ext>
            </a:extLst>
          </a:blip>
          <a:stretch>
            <a:fillRect/>
          </a:stretch>
        </p:blipFill>
        <p:spPr>
          <a:xfrm>
            <a:off x="6300788" y="1268439"/>
            <a:ext cx="5416550" cy="4048072"/>
          </a:xfrm>
        </p:spPr>
      </p:pic>
    </p:spTree>
    <p:extLst>
      <p:ext uri="{BB962C8B-B14F-4D97-AF65-F5344CB8AC3E}">
        <p14:creationId xmlns:p14="http://schemas.microsoft.com/office/powerpoint/2010/main" val="351236642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360" y="1130577"/>
            <a:ext cx="4740288" cy="4324560"/>
          </a:xfrm>
        </p:spPr>
        <p:txBody>
          <a:bodyPr/>
          <a:lstStyle/>
          <a:p>
            <a:pPr marL="0" indent="0">
              <a:buNone/>
            </a:pPr>
            <a:r>
              <a:rPr lang="en-US" dirty="0"/>
              <a:t>At the end of the Cherwell Global Conference 2016 a </a:t>
            </a:r>
            <a:r>
              <a:rPr lang="en-US" dirty="0" err="1"/>
              <a:t>mApp</a:t>
            </a:r>
            <a:r>
              <a:rPr lang="en-US" dirty="0"/>
              <a:t> will be available in the </a:t>
            </a:r>
            <a:r>
              <a:rPr lang="en-US" dirty="0" err="1"/>
              <a:t>mApp</a:t>
            </a:r>
            <a:r>
              <a:rPr lang="en-US" dirty="0"/>
              <a:t> Exchange on the community site with a basic implementation of this method to automate the creation of Users, Teams and Team Memberships in your Cherwell platform.</a:t>
            </a:r>
          </a:p>
        </p:txBody>
      </p:sp>
      <p:sp>
        <p:nvSpPr>
          <p:cNvPr id="3" name="Text Placeholder 2"/>
          <p:cNvSpPr>
            <a:spLocks noGrp="1"/>
          </p:cNvSpPr>
          <p:nvPr>
            <p:ph type="body" sz="quarter" idx="13"/>
          </p:nvPr>
        </p:nvSpPr>
        <p:spPr>
          <a:xfrm>
            <a:off x="444360" y="376493"/>
            <a:ext cx="4740288" cy="499352"/>
          </a:xfrm>
        </p:spPr>
        <p:txBody>
          <a:bodyPr/>
          <a:lstStyle/>
          <a:p>
            <a:r>
              <a:rPr lang="en-US" dirty="0"/>
              <a:t>I Want This</a:t>
            </a:r>
          </a:p>
        </p:txBody>
      </p:sp>
      <p:pic>
        <p:nvPicPr>
          <p:cNvPr id="5" name="Content Placeholder 4" descr="Screen Clipping"/>
          <p:cNvPicPr>
            <a:picLocks noGrp="1" noChangeAspect="1"/>
          </p:cNvPicPr>
          <p:nvPr>
            <p:ph idx="15"/>
          </p:nvPr>
        </p:nvPicPr>
        <p:blipFill>
          <a:blip r:embed="rId2">
            <a:extLst>
              <a:ext uri="{28A0092B-C50C-407E-A947-70E740481C1C}">
                <a14:useLocalDpi xmlns:a14="http://schemas.microsoft.com/office/drawing/2010/main" val="0"/>
              </a:ext>
            </a:extLst>
          </a:blip>
          <a:stretch>
            <a:fillRect/>
          </a:stretch>
        </p:blipFill>
        <p:spPr>
          <a:xfrm>
            <a:off x="5651500" y="834345"/>
            <a:ext cx="6065838" cy="4162197"/>
          </a:xfrm>
        </p:spPr>
      </p:pic>
    </p:spTree>
    <p:extLst>
      <p:ext uri="{BB962C8B-B14F-4D97-AF65-F5344CB8AC3E}">
        <p14:creationId xmlns:p14="http://schemas.microsoft.com/office/powerpoint/2010/main" val="385332033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headstartsport.co.za/wp-content/uploads/2013/11/Are-you-answering-the-questions-or-questioning-the-answ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2248" y="1342353"/>
            <a:ext cx="4765961" cy="35744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76026" y="300378"/>
            <a:ext cx="2838406" cy="584775"/>
          </a:xfrm>
          <a:prstGeom prst="rect">
            <a:avLst/>
          </a:prstGeom>
        </p:spPr>
        <p:txBody>
          <a:bodyPr wrap="none">
            <a:spAutoFit/>
          </a:bodyPr>
          <a:lstStyle/>
          <a:p>
            <a:pPr algn="ctr"/>
            <a:r>
              <a:rPr lang="en-US" sz="3200" b="1" dirty="0">
                <a:solidFill>
                  <a:srgbClr val="0056B8"/>
                </a:solidFill>
              </a:rPr>
              <a:t>Any Questions?</a:t>
            </a:r>
          </a:p>
        </p:txBody>
      </p:sp>
    </p:spTree>
    <p:extLst>
      <p:ext uri="{BB962C8B-B14F-4D97-AF65-F5344CB8AC3E}">
        <p14:creationId xmlns:p14="http://schemas.microsoft.com/office/powerpoint/2010/main" val="377002483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0294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2400" dirty="0"/>
              <a:t>Automating Cherwell User, Team and Team Membership Creation From Active Directory</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360" y="1318173"/>
            <a:ext cx="2308324" cy="2308324"/>
          </a:xfrm>
          <a:prstGeom prst="rect">
            <a:avLst/>
          </a:prstGeom>
        </p:spPr>
      </p:pic>
      <p:sp>
        <p:nvSpPr>
          <p:cNvPr id="5" name="Rectangle 4"/>
          <p:cNvSpPr/>
          <p:nvPr/>
        </p:nvSpPr>
        <p:spPr>
          <a:xfrm>
            <a:off x="3571292" y="1318173"/>
            <a:ext cx="6902815" cy="2308324"/>
          </a:xfrm>
          <a:prstGeom prst="rect">
            <a:avLst/>
          </a:prstGeom>
        </p:spPr>
        <p:txBody>
          <a:bodyPr wrap="square">
            <a:spAutoFit/>
          </a:bodyPr>
          <a:lstStyle/>
          <a:p>
            <a:pPr algn="l"/>
            <a:r>
              <a:rPr lang="en-US" sz="1600" dirty="0"/>
              <a:t>Jeff Jones of Excalibur Data Systems is a veteran of multiple ITSM toolsets, just about every programming language known to man and way too much digital technology. He has spent the past 25+ years working with customers to improve their processes, integrate their data and when needed code things into submission. He has been working with Cherwell Service Management since its earliest days on the market and is a Cherwell consultant and instructor. When he isn’t working with a customer to make their Cherwell System leap tall building in a single bound, you’ll probably find him learning yet another programming language or elbows deep in a new technology he wants to add to his tool bag.</a:t>
            </a:r>
          </a:p>
        </p:txBody>
      </p:sp>
    </p:spTree>
    <p:extLst>
      <p:ext uri="{BB962C8B-B14F-4D97-AF65-F5344CB8AC3E}">
        <p14:creationId xmlns:p14="http://schemas.microsoft.com/office/powerpoint/2010/main" val="12955792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Agenda</a:t>
            </a:r>
          </a:p>
        </p:txBody>
      </p:sp>
      <p:sp>
        <p:nvSpPr>
          <p:cNvPr id="3" name="Content Placeholder 2"/>
          <p:cNvSpPr>
            <a:spLocks noGrp="1"/>
          </p:cNvSpPr>
          <p:nvPr>
            <p:ph idx="1"/>
          </p:nvPr>
        </p:nvSpPr>
        <p:spPr/>
        <p:txBody>
          <a:bodyPr numCol="2" spcCol="182880"/>
          <a:lstStyle/>
          <a:p>
            <a:r>
              <a:rPr lang="en-US" sz="2200" dirty="0"/>
              <a:t>Welcome &amp; Introduction</a:t>
            </a:r>
          </a:p>
          <a:p>
            <a:r>
              <a:rPr lang="en-US" sz="2200" dirty="0"/>
              <a:t>Potential Automation Methods</a:t>
            </a:r>
          </a:p>
          <a:p>
            <a:r>
              <a:rPr lang="en-US" sz="2200" dirty="0"/>
              <a:t>Users &amp; Teams in Cherwell</a:t>
            </a:r>
          </a:p>
          <a:p>
            <a:pPr lvl="1"/>
            <a:r>
              <a:rPr lang="en-US" sz="1900" dirty="0"/>
              <a:t>Cherwell Objects &amp; Backend Tables</a:t>
            </a:r>
          </a:p>
          <a:p>
            <a:pPr lvl="1"/>
            <a:r>
              <a:rPr lang="en-US" sz="1900" dirty="0"/>
              <a:t>How They Fit Together</a:t>
            </a:r>
          </a:p>
          <a:p>
            <a:r>
              <a:rPr lang="en-US" sz="2200" dirty="0"/>
              <a:t>A Deeper Look</a:t>
            </a:r>
          </a:p>
          <a:p>
            <a:pPr lvl="1"/>
            <a:r>
              <a:rPr lang="en-US" sz="1900" dirty="0"/>
              <a:t>Teams</a:t>
            </a:r>
          </a:p>
          <a:p>
            <a:pPr lvl="1"/>
            <a:r>
              <a:rPr lang="en-US" sz="1900" dirty="0"/>
              <a:t>Users &amp; Authentications</a:t>
            </a:r>
          </a:p>
          <a:p>
            <a:pPr lvl="1"/>
            <a:r>
              <a:rPr lang="en-US" sz="1900" dirty="0"/>
              <a:t>Team Memberships</a:t>
            </a:r>
          </a:p>
          <a:p>
            <a:pPr lvl="1"/>
            <a:r>
              <a:rPr lang="en-US" sz="1900" dirty="0"/>
              <a:t>Security Groups</a:t>
            </a:r>
          </a:p>
          <a:p>
            <a:r>
              <a:rPr lang="en-US" sz="2200" dirty="0"/>
              <a:t>Automating It</a:t>
            </a:r>
          </a:p>
          <a:p>
            <a:pPr lvl="1"/>
            <a:r>
              <a:rPr lang="en-US" sz="1900" dirty="0"/>
              <a:t>Active Directory: The Source of Truth</a:t>
            </a:r>
          </a:p>
          <a:p>
            <a:pPr lvl="1"/>
            <a:r>
              <a:rPr lang="en-US" sz="1900" dirty="0"/>
              <a:t>Preparing the Cherwell System</a:t>
            </a:r>
          </a:p>
          <a:p>
            <a:pPr lvl="1"/>
            <a:r>
              <a:rPr lang="en-US" sz="1900" dirty="0"/>
              <a:t>Avoiding Conflicts with Manually Entered Data</a:t>
            </a:r>
          </a:p>
          <a:p>
            <a:pPr lvl="1"/>
            <a:r>
              <a:rPr lang="en-US" sz="1900" dirty="0"/>
              <a:t>Processing the Import</a:t>
            </a:r>
          </a:p>
          <a:p>
            <a:r>
              <a:rPr lang="en-US" sz="2166" dirty="0"/>
              <a:t>I Want This</a:t>
            </a:r>
          </a:p>
          <a:p>
            <a:r>
              <a:rPr lang="en-US" sz="2166" dirty="0"/>
              <a:t>Q&amp;A</a:t>
            </a:r>
          </a:p>
          <a:p>
            <a:pPr lvl="1"/>
            <a:endParaRPr lang="en-US" sz="1900" dirty="0"/>
          </a:p>
          <a:p>
            <a:pPr lvl="1"/>
            <a:endParaRPr lang="en-US" sz="1900" dirty="0"/>
          </a:p>
          <a:p>
            <a:pPr lvl="1"/>
            <a:endParaRPr lang="en-US" sz="1900" dirty="0"/>
          </a:p>
          <a:p>
            <a:endParaRPr lang="en-US" dirty="0"/>
          </a:p>
        </p:txBody>
      </p:sp>
    </p:spTree>
    <p:extLst>
      <p:ext uri="{BB962C8B-B14F-4D97-AF65-F5344CB8AC3E}">
        <p14:creationId xmlns:p14="http://schemas.microsoft.com/office/powerpoint/2010/main" val="282405425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SQL Scripting/Triggers</a:t>
            </a:r>
          </a:p>
          <a:p>
            <a:r>
              <a:rPr lang="en-US" dirty="0"/>
              <a:t>SQL Service Integration Services</a:t>
            </a:r>
          </a:p>
          <a:p>
            <a:r>
              <a:rPr lang="en-US" dirty="0"/>
              <a:t>Web Services</a:t>
            </a:r>
          </a:p>
          <a:p>
            <a:r>
              <a:rPr lang="en-US" dirty="0"/>
              <a:t>PowerShell</a:t>
            </a:r>
          </a:p>
          <a:p>
            <a:r>
              <a:rPr lang="en-US" dirty="0"/>
              <a:t>One-Steps</a:t>
            </a:r>
          </a:p>
          <a:p>
            <a:endParaRPr lang="en-US" dirty="0"/>
          </a:p>
          <a:p>
            <a:r>
              <a:rPr lang="en-US" dirty="0"/>
              <a:t>Our Approach</a:t>
            </a:r>
          </a:p>
          <a:p>
            <a:pPr lvl="1"/>
            <a:r>
              <a:rPr lang="en-US" dirty="0"/>
              <a:t>Use Cherwell’s Web Services via PowerShell to get the data staged into Cherwell Objects</a:t>
            </a:r>
          </a:p>
          <a:p>
            <a:pPr lvl="1"/>
            <a:r>
              <a:rPr lang="en-US" dirty="0"/>
              <a:t>Use One-Steps to create the appropriate records for Teams, Users and Team Memberships</a:t>
            </a:r>
          </a:p>
          <a:p>
            <a:pPr lvl="1"/>
            <a:r>
              <a:rPr lang="en-US" dirty="0"/>
              <a:t>Wrap this all up in a single One-Step called via the Cherwell Scheduler to perform the entire process</a:t>
            </a:r>
          </a:p>
        </p:txBody>
      </p:sp>
      <p:sp>
        <p:nvSpPr>
          <p:cNvPr id="3" name="Text Placeholder 2"/>
          <p:cNvSpPr>
            <a:spLocks noGrp="1"/>
          </p:cNvSpPr>
          <p:nvPr>
            <p:ph type="body" sz="quarter" idx="13"/>
          </p:nvPr>
        </p:nvSpPr>
        <p:spPr/>
        <p:txBody>
          <a:bodyPr/>
          <a:lstStyle/>
          <a:p>
            <a:r>
              <a:rPr lang="en-US" dirty="0"/>
              <a:t>Potential Automation Methods</a:t>
            </a:r>
          </a:p>
        </p:txBody>
      </p:sp>
      <p:pic>
        <p:nvPicPr>
          <p:cNvPr id="5" name="Content Placeholder 4"/>
          <p:cNvPicPr>
            <a:picLocks noGrp="1" noChangeAspect="1"/>
          </p:cNvPicPr>
          <p:nvPr>
            <p:ph idx="14"/>
          </p:nvPr>
        </p:nvPicPr>
        <p:blipFill>
          <a:blip r:embed="rId2">
            <a:extLst>
              <a:ext uri="{28A0092B-C50C-407E-A947-70E740481C1C}">
                <a14:useLocalDpi xmlns:a14="http://schemas.microsoft.com/office/drawing/2010/main" val="0"/>
              </a:ext>
            </a:extLst>
          </a:blip>
          <a:stretch>
            <a:fillRect/>
          </a:stretch>
        </p:blipFill>
        <p:spPr>
          <a:xfrm>
            <a:off x="868415" y="875845"/>
            <a:ext cx="3067898" cy="1051732"/>
          </a:xfrm>
        </p:spPr>
      </p:pic>
      <p:pic>
        <p:nvPicPr>
          <p:cNvPr id="6" name="Content Placeholder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5975" y="2392623"/>
            <a:ext cx="2732778" cy="2732778"/>
          </a:xfrm>
          <a:prstGeom prst="rect">
            <a:avLst/>
          </a:prstGeom>
        </p:spPr>
      </p:pic>
    </p:spTree>
    <p:extLst>
      <p:ext uri="{BB962C8B-B14F-4D97-AF65-F5344CB8AC3E}">
        <p14:creationId xmlns:p14="http://schemas.microsoft.com/office/powerpoint/2010/main" val="159864679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tx1"/>
                </a:solidFill>
              </a:rPr>
              <a:t>Cherwell Backend Tables</a:t>
            </a:r>
          </a:p>
          <a:p>
            <a:pPr lvl="1"/>
            <a:r>
              <a:rPr lang="en-US" dirty="0" err="1"/>
              <a:t>TrebuchetSecGroups</a:t>
            </a:r>
            <a:r>
              <a:rPr lang="en-US" dirty="0"/>
              <a:t> – Holds security group definitions</a:t>
            </a:r>
          </a:p>
          <a:p>
            <a:pPr lvl="1"/>
            <a:r>
              <a:rPr lang="en-US" dirty="0" err="1"/>
              <a:t>TrebuchetDefs</a:t>
            </a:r>
            <a:r>
              <a:rPr lang="en-US" dirty="0"/>
              <a:t> – Holds team definitions</a:t>
            </a:r>
          </a:p>
          <a:p>
            <a:pPr lvl="1"/>
            <a:r>
              <a:rPr lang="en-US" dirty="0" err="1"/>
              <a:t>TrebuchetAuth</a:t>
            </a:r>
            <a:r>
              <a:rPr lang="en-US" dirty="0"/>
              <a:t> – Holds user and customer authentication records</a:t>
            </a:r>
          </a:p>
          <a:p>
            <a:pPr lvl="1"/>
            <a:r>
              <a:rPr lang="en-US" dirty="0" err="1"/>
              <a:t>TrebuchetTeamMember</a:t>
            </a:r>
            <a:r>
              <a:rPr lang="en-US" dirty="0"/>
              <a:t> – Holds user and customer team membership information</a:t>
            </a:r>
          </a:p>
          <a:p>
            <a:r>
              <a:rPr lang="en-US" dirty="0">
                <a:solidFill>
                  <a:schemeClr val="tx1"/>
                </a:solidFill>
              </a:rPr>
              <a:t>Cherwell Objects</a:t>
            </a:r>
          </a:p>
          <a:p>
            <a:pPr lvl="1"/>
            <a:r>
              <a:rPr lang="en-US" dirty="0"/>
              <a:t>User Info – Holds the client accessible information about a user</a:t>
            </a:r>
          </a:p>
          <a:p>
            <a:pPr lvl="1"/>
            <a:r>
              <a:rPr lang="en-US" dirty="0"/>
              <a:t>Team Info – Holds the client accessible information about a team, v6.0 and later only</a:t>
            </a:r>
          </a:p>
          <a:p>
            <a:pPr lvl="1"/>
            <a:endParaRPr lang="en-US" dirty="0"/>
          </a:p>
        </p:txBody>
      </p:sp>
      <p:sp>
        <p:nvSpPr>
          <p:cNvPr id="3" name="Text Placeholder 2"/>
          <p:cNvSpPr>
            <a:spLocks noGrp="1"/>
          </p:cNvSpPr>
          <p:nvPr>
            <p:ph type="body" sz="quarter" idx="13"/>
          </p:nvPr>
        </p:nvSpPr>
        <p:spPr/>
        <p:txBody>
          <a:bodyPr/>
          <a:lstStyle/>
          <a:p>
            <a:r>
              <a:rPr lang="en-US" dirty="0"/>
              <a:t>Users &amp; Teams in Cherwell</a:t>
            </a:r>
          </a:p>
        </p:txBody>
      </p:sp>
      <p:pic>
        <p:nvPicPr>
          <p:cNvPr id="5" name="Content Placeholder 4" descr="Screen Clipping"/>
          <p:cNvPicPr>
            <a:picLocks noGrp="1" noChangeAspect="1"/>
          </p:cNvPicPr>
          <p:nvPr>
            <p:ph idx="15"/>
          </p:nvPr>
        </p:nvPicPr>
        <p:blipFill>
          <a:blip r:embed="rId2">
            <a:extLst>
              <a:ext uri="{28A0092B-C50C-407E-A947-70E740481C1C}">
                <a14:useLocalDpi xmlns:a14="http://schemas.microsoft.com/office/drawing/2010/main" val="0"/>
              </a:ext>
            </a:extLst>
          </a:blip>
          <a:stretch>
            <a:fillRect/>
          </a:stretch>
        </p:blipFill>
        <p:spPr>
          <a:xfrm>
            <a:off x="8333376" y="1195941"/>
            <a:ext cx="2943636" cy="3439005"/>
          </a:xfrm>
          <a:ln>
            <a:solidFill>
              <a:schemeClr val="accent1"/>
            </a:solidFill>
          </a:ln>
        </p:spPr>
      </p:pic>
    </p:spTree>
    <p:extLst>
      <p:ext uri="{BB962C8B-B14F-4D97-AF65-F5344CB8AC3E}">
        <p14:creationId xmlns:p14="http://schemas.microsoft.com/office/powerpoint/2010/main" val="41801308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Users &amp; Teams in Cherwell</a:t>
            </a:r>
          </a:p>
        </p:txBody>
      </p:sp>
      <p:sp>
        <p:nvSpPr>
          <p:cNvPr id="3" name="Content Placeholder 2"/>
          <p:cNvSpPr>
            <a:spLocks noGrp="1"/>
          </p:cNvSpPr>
          <p:nvPr>
            <p:ph idx="1"/>
          </p:nvPr>
        </p:nvSpPr>
        <p:spPr>
          <a:xfrm>
            <a:off x="444360" y="875845"/>
            <a:ext cx="11273267" cy="390725"/>
          </a:xfrm>
        </p:spPr>
        <p:txBody>
          <a:bodyPr/>
          <a:lstStyle/>
          <a:p>
            <a:pPr marL="0" indent="0">
              <a:buNone/>
            </a:pPr>
            <a:r>
              <a:rPr lang="en-US" dirty="0">
                <a:solidFill>
                  <a:schemeClr val="tx1"/>
                </a:solidFill>
              </a:rPr>
              <a:t>How They Fit Together</a:t>
            </a:r>
          </a:p>
          <a:p>
            <a:pPr marL="0" indent="0">
              <a:buNone/>
            </a:pPr>
            <a:endParaRPr lang="en-US" dirty="0"/>
          </a:p>
          <a:p>
            <a:pPr marL="0" indent="0">
              <a:buNone/>
            </a:pP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382" y="1266570"/>
            <a:ext cx="6967221" cy="4309384"/>
          </a:xfrm>
          <a:prstGeom prst="rect">
            <a:avLst/>
          </a:prstGeom>
        </p:spPr>
      </p:pic>
    </p:spTree>
    <p:extLst>
      <p:ext uri="{BB962C8B-B14F-4D97-AF65-F5344CB8AC3E}">
        <p14:creationId xmlns:p14="http://schemas.microsoft.com/office/powerpoint/2010/main" val="165611861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360" y="1130577"/>
            <a:ext cx="5503434" cy="4324560"/>
          </a:xfrm>
        </p:spPr>
        <p:txBody>
          <a:bodyPr/>
          <a:lstStyle/>
          <a:p>
            <a:pPr marL="0" indent="0">
              <a:buNone/>
            </a:pPr>
            <a:r>
              <a:rPr lang="en-US" dirty="0" err="1">
                <a:solidFill>
                  <a:schemeClr val="tx1"/>
                </a:solidFill>
              </a:rPr>
              <a:t>TrebuchetDefs</a:t>
            </a:r>
            <a:endParaRPr lang="en-US" dirty="0">
              <a:solidFill>
                <a:schemeClr val="tx1"/>
              </a:solidFill>
            </a:endParaRPr>
          </a:p>
          <a:p>
            <a:pPr marL="0" indent="0">
              <a:buNone/>
            </a:pPr>
            <a:r>
              <a:rPr lang="en-US" sz="1800" dirty="0" err="1"/>
              <a:t>TrebuchetDefs</a:t>
            </a:r>
            <a:r>
              <a:rPr lang="en-US" sz="1800" dirty="0"/>
              <a:t> contains the definition of almost every object the user interacts with in Cherwell, one of these is the definition of a team.  The definition is stored as XML in the </a:t>
            </a:r>
            <a:r>
              <a:rPr lang="en-US" sz="1800" dirty="0" err="1"/>
              <a:t>DefDetails</a:t>
            </a:r>
            <a:r>
              <a:rPr lang="en-US" sz="1800" dirty="0"/>
              <a:t> field and looks like this:</a:t>
            </a:r>
          </a:p>
          <a:p>
            <a:pPr marL="0" indent="0">
              <a:buNone/>
            </a:pPr>
            <a:endParaRPr lang="en-US" sz="1800" dirty="0">
              <a:solidFill>
                <a:schemeClr val="tx1"/>
              </a:solidFill>
            </a:endParaRPr>
          </a:p>
          <a:p>
            <a:pPr marL="0" indent="0">
              <a:buNone/>
            </a:pPr>
            <a:r>
              <a:rPr lang="en-US" sz="1400" dirty="0">
                <a:solidFill>
                  <a:schemeClr val="tx1"/>
                </a:solidFill>
              </a:rPr>
              <a:t>&lt;Trebuchet&gt;</a:t>
            </a:r>
          </a:p>
          <a:p>
            <a:pPr marL="0" indent="0">
              <a:buNone/>
            </a:pPr>
            <a:r>
              <a:rPr lang="en-US" sz="1400" dirty="0">
                <a:solidFill>
                  <a:schemeClr val="tx1"/>
                </a:solidFill>
              </a:rPr>
              <a:t>  &lt;</a:t>
            </a:r>
            <a:r>
              <a:rPr lang="en-US" sz="1400" dirty="0" err="1">
                <a:solidFill>
                  <a:schemeClr val="tx1"/>
                </a:solidFill>
              </a:rPr>
              <a:t>TeamDef</a:t>
            </a:r>
            <a:r>
              <a:rPr lang="en-US" sz="1400" dirty="0">
                <a:solidFill>
                  <a:schemeClr val="tx1"/>
                </a:solidFill>
              </a:rPr>
              <a:t> ID="93d5f985f19b1e6dbb50f24942866662053c13e88f" </a:t>
            </a:r>
          </a:p>
          <a:p>
            <a:pPr marL="0" indent="0">
              <a:buNone/>
            </a:pPr>
            <a:r>
              <a:rPr lang="en-US" sz="1400" dirty="0">
                <a:solidFill>
                  <a:schemeClr val="tx1"/>
                </a:solidFill>
              </a:rPr>
              <a:t>	Name="IT Management" Version="1.0" </a:t>
            </a:r>
            <a:r>
              <a:rPr lang="en-US" sz="1400" dirty="0" err="1">
                <a:solidFill>
                  <a:schemeClr val="tx1"/>
                </a:solidFill>
              </a:rPr>
              <a:t>SubType</a:t>
            </a:r>
            <a:r>
              <a:rPr lang="en-US" sz="1400" dirty="0">
                <a:solidFill>
                  <a:schemeClr val="tx1"/>
                </a:solidFill>
              </a:rPr>
              <a:t>="" </a:t>
            </a:r>
          </a:p>
          <a:p>
            <a:pPr marL="0" indent="0">
              <a:buNone/>
            </a:pPr>
            <a:r>
              <a:rPr lang="en-US" sz="1400" dirty="0">
                <a:solidFill>
                  <a:schemeClr val="tx1"/>
                </a:solidFill>
              </a:rPr>
              <a:t>	Scope="Core" Culture="Invariant" View="(None)" </a:t>
            </a:r>
          </a:p>
          <a:p>
            <a:pPr marL="0" indent="0">
              <a:buNone/>
            </a:pPr>
            <a:r>
              <a:rPr lang="en-US" sz="1400" dirty="0">
                <a:solidFill>
                  <a:schemeClr val="tx1"/>
                </a:solidFill>
              </a:rPr>
              <a:t>	</a:t>
            </a:r>
            <a:r>
              <a:rPr lang="en-US" sz="1400" dirty="0" err="1">
                <a:solidFill>
                  <a:schemeClr val="tx1"/>
                </a:solidFill>
              </a:rPr>
              <a:t>TeamType</a:t>
            </a:r>
            <a:r>
              <a:rPr lang="en-US" sz="1400" dirty="0">
                <a:solidFill>
                  <a:schemeClr val="tx1"/>
                </a:solidFill>
              </a:rPr>
              <a:t>="User"&gt;</a:t>
            </a:r>
          </a:p>
          <a:p>
            <a:pPr marL="0" indent="0">
              <a:buNone/>
            </a:pPr>
            <a:r>
              <a:rPr lang="en-US" sz="1400" dirty="0">
                <a:solidFill>
                  <a:schemeClr val="tx1"/>
                </a:solidFill>
              </a:rPr>
              <a:t>    &lt;Alias /&gt;</a:t>
            </a:r>
          </a:p>
          <a:p>
            <a:pPr marL="0" indent="0">
              <a:buNone/>
            </a:pPr>
            <a:r>
              <a:rPr lang="en-US" sz="1400" dirty="0">
                <a:solidFill>
                  <a:schemeClr val="tx1"/>
                </a:solidFill>
              </a:rPr>
              <a:t>    &lt;Description /&gt;</a:t>
            </a:r>
          </a:p>
          <a:p>
            <a:pPr marL="0" indent="0">
              <a:buNone/>
            </a:pPr>
            <a:r>
              <a:rPr lang="en-US" sz="1400" dirty="0">
                <a:solidFill>
                  <a:schemeClr val="tx1"/>
                </a:solidFill>
              </a:rPr>
              <a:t>  &lt;/</a:t>
            </a:r>
            <a:r>
              <a:rPr lang="en-US" sz="1400" dirty="0" err="1">
                <a:solidFill>
                  <a:schemeClr val="tx1"/>
                </a:solidFill>
              </a:rPr>
              <a:t>TeamDef</a:t>
            </a:r>
            <a:r>
              <a:rPr lang="en-US" sz="1400" dirty="0">
                <a:solidFill>
                  <a:schemeClr val="tx1"/>
                </a:solidFill>
              </a:rPr>
              <a:t>&gt;</a:t>
            </a:r>
          </a:p>
          <a:p>
            <a:pPr marL="0" indent="0">
              <a:buNone/>
            </a:pPr>
            <a:r>
              <a:rPr lang="en-US" sz="1400" dirty="0">
                <a:solidFill>
                  <a:schemeClr val="tx1"/>
                </a:solidFill>
              </a:rPr>
              <a:t>&lt;/Trebuchet&gt;</a:t>
            </a:r>
          </a:p>
        </p:txBody>
      </p:sp>
      <p:sp>
        <p:nvSpPr>
          <p:cNvPr id="3" name="Text Placeholder 2"/>
          <p:cNvSpPr>
            <a:spLocks noGrp="1"/>
          </p:cNvSpPr>
          <p:nvPr>
            <p:ph type="body" sz="quarter" idx="13"/>
          </p:nvPr>
        </p:nvSpPr>
        <p:spPr>
          <a:xfrm>
            <a:off x="444359" y="376493"/>
            <a:ext cx="11273267" cy="499352"/>
          </a:xfrm>
        </p:spPr>
        <p:txBody>
          <a:bodyPr/>
          <a:lstStyle/>
          <a:p>
            <a:r>
              <a:rPr lang="en-US" dirty="0"/>
              <a:t>A Deeper Look - Teams</a:t>
            </a:r>
          </a:p>
        </p:txBody>
      </p:sp>
      <p:sp>
        <p:nvSpPr>
          <p:cNvPr id="4" name="Content Placeholder 3"/>
          <p:cNvSpPr>
            <a:spLocks noGrp="1"/>
          </p:cNvSpPr>
          <p:nvPr>
            <p:ph idx="15"/>
          </p:nvPr>
        </p:nvSpPr>
        <p:spPr>
          <a:xfrm>
            <a:off x="6241409" y="1130577"/>
            <a:ext cx="5476219" cy="4324561"/>
          </a:xfrm>
        </p:spPr>
        <p:txBody>
          <a:bodyPr/>
          <a:lstStyle/>
          <a:p>
            <a:pPr marL="0" indent="0">
              <a:buNone/>
            </a:pPr>
            <a:r>
              <a:rPr lang="en-US" dirty="0" err="1">
                <a:solidFill>
                  <a:schemeClr val="tx1"/>
                </a:solidFill>
              </a:rPr>
              <a:t>TeamInfo</a:t>
            </a:r>
            <a:endParaRPr lang="en-US" dirty="0">
              <a:solidFill>
                <a:schemeClr val="tx1"/>
              </a:solidFill>
            </a:endParaRPr>
          </a:p>
          <a:p>
            <a:pPr marL="0" indent="0">
              <a:buNone/>
            </a:pPr>
            <a:r>
              <a:rPr lang="en-US" dirty="0"/>
              <a:t>Fortunately with v6.0 Cherwell introduced the </a:t>
            </a:r>
            <a:r>
              <a:rPr lang="en-US" dirty="0" err="1"/>
              <a:t>TeamInfo</a:t>
            </a:r>
            <a:r>
              <a:rPr lang="en-US" dirty="0"/>
              <a:t> object, which is directly tied to the backend definition. There are several interesting fields available for our use:</a:t>
            </a:r>
          </a:p>
          <a:p>
            <a:pPr marL="0" indent="0">
              <a:buNone/>
            </a:pPr>
            <a:endParaRPr lang="en-US" sz="1400" dirty="0">
              <a:solidFill>
                <a:schemeClr val="tx1"/>
              </a:solidFill>
            </a:endParaRPr>
          </a:p>
          <a:p>
            <a:pPr marL="0" indent="0">
              <a:buNone/>
            </a:pPr>
            <a:r>
              <a:rPr lang="en-US" sz="1400" dirty="0" err="1">
                <a:solidFill>
                  <a:schemeClr val="tx1"/>
                </a:solidFill>
              </a:rPr>
              <a:t>TeamID</a:t>
            </a:r>
            <a:r>
              <a:rPr lang="en-US" sz="1400" dirty="0">
                <a:solidFill>
                  <a:schemeClr val="tx1"/>
                </a:solidFill>
              </a:rPr>
              <a:t> – This contains the ID of the team that Cherwell uses internally</a:t>
            </a:r>
          </a:p>
          <a:p>
            <a:pPr marL="0" indent="0">
              <a:buNone/>
            </a:pPr>
            <a:r>
              <a:rPr lang="en-US" sz="1400" dirty="0">
                <a:solidFill>
                  <a:schemeClr val="tx1"/>
                </a:solidFill>
              </a:rPr>
              <a:t>Name – This contains the Name of the team</a:t>
            </a:r>
          </a:p>
          <a:p>
            <a:pPr marL="0" indent="0">
              <a:buNone/>
            </a:pPr>
            <a:r>
              <a:rPr lang="en-US" sz="1400" dirty="0">
                <a:solidFill>
                  <a:schemeClr val="tx1"/>
                </a:solidFill>
              </a:rPr>
              <a:t>Description – This contains a description of the team</a:t>
            </a:r>
          </a:p>
          <a:p>
            <a:pPr marL="0" indent="0">
              <a:buNone/>
            </a:pPr>
            <a:r>
              <a:rPr lang="en-US" sz="1400" dirty="0">
                <a:solidFill>
                  <a:schemeClr val="tx1"/>
                </a:solidFill>
              </a:rPr>
              <a:t>Image – This points to an image displayed for the team</a:t>
            </a:r>
          </a:p>
          <a:p>
            <a:pPr marL="0" indent="0">
              <a:buNone/>
            </a:pPr>
            <a:r>
              <a:rPr lang="en-US" sz="1400" dirty="0">
                <a:solidFill>
                  <a:schemeClr val="tx1"/>
                </a:solidFill>
              </a:rPr>
              <a:t>Type – This contains the team type , either User or </a:t>
            </a:r>
            <a:r>
              <a:rPr lang="en-US" sz="1400" dirty="0" err="1">
                <a:solidFill>
                  <a:schemeClr val="tx1"/>
                </a:solidFill>
              </a:rPr>
              <a:t>CustomerWorkgroup</a:t>
            </a:r>
            <a:endParaRPr lang="en-US" sz="1400" dirty="0">
              <a:solidFill>
                <a:schemeClr val="tx1"/>
              </a:solidFill>
            </a:endParaRPr>
          </a:p>
          <a:p>
            <a:pPr marL="0" indent="0">
              <a:buNone/>
            </a:pPr>
            <a:r>
              <a:rPr lang="en-US" sz="1400" dirty="0" err="1">
                <a:solidFill>
                  <a:schemeClr val="tx1"/>
                </a:solidFill>
              </a:rPr>
              <a:t>EmailAlias</a:t>
            </a:r>
            <a:r>
              <a:rPr lang="en-US" sz="1400" dirty="0">
                <a:solidFill>
                  <a:schemeClr val="tx1"/>
                </a:solidFill>
              </a:rPr>
              <a:t> – Contains the email address to send messages to</a:t>
            </a:r>
          </a:p>
          <a:p>
            <a:pPr marL="0" indent="0">
              <a:buNone/>
            </a:pPr>
            <a:endParaRPr lang="en-US" sz="1400" dirty="0">
              <a:solidFill>
                <a:schemeClr val="tx1"/>
              </a:solidFill>
            </a:endParaRPr>
          </a:p>
          <a:p>
            <a:pPr marL="0" indent="0">
              <a:buNone/>
            </a:pPr>
            <a:r>
              <a:rPr lang="en-US" sz="2130" dirty="0"/>
              <a:t>To create a new team you just create a </a:t>
            </a:r>
            <a:r>
              <a:rPr lang="en-US" sz="2130" dirty="0" err="1"/>
              <a:t>TeamInfo</a:t>
            </a:r>
            <a:r>
              <a:rPr lang="en-US" sz="2130" dirty="0"/>
              <a:t> record filling in the Name and Type and Cherwell will create the definition for you.</a:t>
            </a:r>
          </a:p>
          <a:p>
            <a:pPr marL="0" indent="0">
              <a:buNone/>
            </a:pPr>
            <a:endParaRPr lang="en-US" sz="1400" dirty="0">
              <a:solidFill>
                <a:schemeClr val="tx1"/>
              </a:solidFill>
            </a:endParaRPr>
          </a:p>
        </p:txBody>
      </p:sp>
    </p:spTree>
    <p:extLst>
      <p:ext uri="{BB962C8B-B14F-4D97-AF65-F5344CB8AC3E}">
        <p14:creationId xmlns:p14="http://schemas.microsoft.com/office/powerpoint/2010/main" val="13689293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360" y="1130577"/>
            <a:ext cx="5503434" cy="4324560"/>
          </a:xfrm>
        </p:spPr>
        <p:txBody>
          <a:bodyPr/>
          <a:lstStyle/>
          <a:p>
            <a:pPr marL="0" indent="0">
              <a:buNone/>
            </a:pPr>
            <a:r>
              <a:rPr lang="en-US" sz="1800" dirty="0"/>
              <a:t>Users are split into two parts in the Cherwell backend, the authentication details stored in </a:t>
            </a:r>
            <a:r>
              <a:rPr lang="en-US" sz="1800" dirty="0" err="1"/>
              <a:t>TrebuchetAuth</a:t>
            </a:r>
            <a:r>
              <a:rPr lang="en-US" sz="1800" dirty="0"/>
              <a:t> and the User details stored in </a:t>
            </a:r>
            <a:r>
              <a:rPr lang="en-US" sz="1800" dirty="0" err="1"/>
              <a:t>UserInfo</a:t>
            </a:r>
            <a:r>
              <a:rPr lang="en-US" sz="1800" dirty="0"/>
              <a:t>.  To correctly create a user both of these pieces must be created.</a:t>
            </a:r>
          </a:p>
          <a:p>
            <a:pPr marL="0" indent="0">
              <a:buNone/>
            </a:pPr>
            <a:endParaRPr lang="en-US" sz="1400" dirty="0"/>
          </a:p>
          <a:p>
            <a:pPr marL="0" indent="0">
              <a:buNone/>
            </a:pPr>
            <a:r>
              <a:rPr lang="en-US" sz="1800" dirty="0"/>
              <a:t>Starting with </a:t>
            </a:r>
            <a:r>
              <a:rPr lang="en-US" sz="1800" dirty="0" err="1"/>
              <a:t>UserInfo</a:t>
            </a:r>
            <a:r>
              <a:rPr lang="en-US" sz="1800" dirty="0"/>
              <a:t>, these are some important fields:</a:t>
            </a:r>
          </a:p>
          <a:p>
            <a:pPr marL="0" indent="0">
              <a:buNone/>
            </a:pPr>
            <a:endParaRPr lang="en-US" sz="1400" dirty="0"/>
          </a:p>
          <a:p>
            <a:pPr marL="0" indent="0">
              <a:buNone/>
            </a:pPr>
            <a:r>
              <a:rPr lang="en-US" sz="1400" dirty="0" err="1">
                <a:solidFill>
                  <a:schemeClr val="tx1"/>
                </a:solidFill>
              </a:rPr>
              <a:t>RecID</a:t>
            </a:r>
            <a:r>
              <a:rPr lang="en-US" sz="1400" dirty="0">
                <a:solidFill>
                  <a:schemeClr val="tx1"/>
                </a:solidFill>
              </a:rPr>
              <a:t> – Contains the system generated record id.</a:t>
            </a:r>
          </a:p>
          <a:p>
            <a:pPr marL="0" indent="0">
              <a:buNone/>
            </a:pPr>
            <a:r>
              <a:rPr lang="en-US" sz="1400" dirty="0">
                <a:solidFill>
                  <a:schemeClr val="tx1"/>
                </a:solidFill>
              </a:rPr>
              <a:t>Full Name (and associated name fields) – Contains the user’s name</a:t>
            </a:r>
          </a:p>
          <a:p>
            <a:pPr marL="0" indent="0">
              <a:buNone/>
            </a:pPr>
            <a:r>
              <a:rPr lang="en-US" sz="1400" dirty="0">
                <a:solidFill>
                  <a:schemeClr val="tx1"/>
                </a:solidFill>
              </a:rPr>
              <a:t>Default Team Name – contains the name the user’s default team</a:t>
            </a:r>
          </a:p>
          <a:p>
            <a:pPr marL="0" indent="0">
              <a:buNone/>
            </a:pPr>
            <a:r>
              <a:rPr lang="en-US" sz="1400" dirty="0">
                <a:solidFill>
                  <a:schemeClr val="tx1"/>
                </a:solidFill>
              </a:rPr>
              <a:t>Default Team ID – contains the ID of the above</a:t>
            </a:r>
          </a:p>
          <a:p>
            <a:pPr marL="0" indent="0">
              <a:buNone/>
            </a:pPr>
            <a:r>
              <a:rPr lang="en-US" sz="1400" dirty="0" err="1">
                <a:solidFill>
                  <a:schemeClr val="tx1"/>
                </a:solidFill>
              </a:rPr>
              <a:t>SAMAccountName</a:t>
            </a:r>
            <a:r>
              <a:rPr lang="en-US" sz="1400" dirty="0">
                <a:solidFill>
                  <a:schemeClr val="tx1"/>
                </a:solidFill>
              </a:rPr>
              <a:t> – contains the user’s network ID</a:t>
            </a:r>
          </a:p>
          <a:p>
            <a:pPr marL="0" indent="0">
              <a:buNone/>
            </a:pPr>
            <a:r>
              <a:rPr lang="en-US" sz="1400" dirty="0" err="1">
                <a:solidFill>
                  <a:schemeClr val="tx1"/>
                </a:solidFill>
              </a:rPr>
              <a:t>System_LDAPPath</a:t>
            </a:r>
            <a:r>
              <a:rPr lang="en-US" sz="1400" dirty="0">
                <a:solidFill>
                  <a:schemeClr val="tx1"/>
                </a:solidFill>
              </a:rPr>
              <a:t> – contains the user’s LDAP distinguished name</a:t>
            </a:r>
          </a:p>
          <a:p>
            <a:pPr marL="0" indent="0">
              <a:buNone/>
            </a:pPr>
            <a:endParaRPr lang="en-US" sz="1400" dirty="0">
              <a:solidFill>
                <a:schemeClr val="tx1"/>
              </a:solidFill>
            </a:endParaRPr>
          </a:p>
        </p:txBody>
      </p:sp>
      <p:sp>
        <p:nvSpPr>
          <p:cNvPr id="3" name="Text Placeholder 2"/>
          <p:cNvSpPr>
            <a:spLocks noGrp="1"/>
          </p:cNvSpPr>
          <p:nvPr>
            <p:ph type="body" sz="quarter" idx="13"/>
          </p:nvPr>
        </p:nvSpPr>
        <p:spPr>
          <a:xfrm>
            <a:off x="444359" y="376493"/>
            <a:ext cx="11273267" cy="499352"/>
          </a:xfrm>
        </p:spPr>
        <p:txBody>
          <a:bodyPr/>
          <a:lstStyle/>
          <a:p>
            <a:r>
              <a:rPr lang="en-US" dirty="0"/>
              <a:t>A Deeper Look – Users &amp; Authentications</a:t>
            </a:r>
          </a:p>
        </p:txBody>
      </p:sp>
      <p:sp>
        <p:nvSpPr>
          <p:cNvPr id="4" name="Content Placeholder 3"/>
          <p:cNvSpPr>
            <a:spLocks noGrp="1"/>
          </p:cNvSpPr>
          <p:nvPr>
            <p:ph idx="15"/>
          </p:nvPr>
        </p:nvSpPr>
        <p:spPr>
          <a:xfrm>
            <a:off x="6241409" y="1130577"/>
            <a:ext cx="5476219" cy="4324561"/>
          </a:xfrm>
        </p:spPr>
        <p:txBody>
          <a:bodyPr/>
          <a:lstStyle/>
          <a:p>
            <a:pPr marL="0" indent="0">
              <a:buNone/>
            </a:pPr>
            <a:r>
              <a:rPr lang="en-US" dirty="0"/>
              <a:t>After the </a:t>
            </a:r>
            <a:r>
              <a:rPr lang="en-US" dirty="0" err="1"/>
              <a:t>UserInfo</a:t>
            </a:r>
            <a:r>
              <a:rPr lang="en-US" dirty="0"/>
              <a:t> record is constructed we need to create an authentication record in the </a:t>
            </a:r>
            <a:r>
              <a:rPr lang="en-US" dirty="0" err="1"/>
              <a:t>TrebuchetAuth</a:t>
            </a:r>
            <a:r>
              <a:rPr lang="en-US" dirty="0"/>
              <a:t> table.  Here are a few important fields to set here:</a:t>
            </a:r>
          </a:p>
          <a:p>
            <a:pPr marL="0" indent="0">
              <a:buNone/>
            </a:pPr>
            <a:endParaRPr lang="en-US" sz="1400" dirty="0"/>
          </a:p>
          <a:p>
            <a:pPr marL="0" indent="0">
              <a:buNone/>
            </a:pPr>
            <a:r>
              <a:rPr lang="en-US" sz="1400" dirty="0" err="1">
                <a:solidFill>
                  <a:schemeClr val="tx1"/>
                </a:solidFill>
              </a:rPr>
              <a:t>WindowsIdentifier</a:t>
            </a:r>
            <a:r>
              <a:rPr lang="en-US" sz="1400" dirty="0">
                <a:solidFill>
                  <a:schemeClr val="tx1"/>
                </a:solidFill>
              </a:rPr>
              <a:t> – Contains the user’s AD login id (domain\username)</a:t>
            </a:r>
          </a:p>
          <a:p>
            <a:pPr marL="0" indent="0">
              <a:buNone/>
            </a:pPr>
            <a:r>
              <a:rPr lang="en-US" sz="1400" dirty="0" err="1">
                <a:solidFill>
                  <a:schemeClr val="tx1"/>
                </a:solidFill>
              </a:rPr>
              <a:t>SecurityGroupType</a:t>
            </a:r>
            <a:r>
              <a:rPr lang="en-US" sz="1400" dirty="0">
                <a:solidFill>
                  <a:schemeClr val="tx1"/>
                </a:solidFill>
              </a:rPr>
              <a:t> – Will always be set to User</a:t>
            </a:r>
          </a:p>
          <a:p>
            <a:pPr marL="0" indent="0">
              <a:buNone/>
            </a:pPr>
            <a:r>
              <a:rPr lang="en-US" sz="1400" dirty="0" err="1">
                <a:solidFill>
                  <a:schemeClr val="tx1"/>
                </a:solidFill>
              </a:rPr>
              <a:t>SecurityGroupID</a:t>
            </a:r>
            <a:r>
              <a:rPr lang="en-US" sz="1400" dirty="0">
                <a:solidFill>
                  <a:schemeClr val="tx1"/>
                </a:solidFill>
              </a:rPr>
              <a:t> – Contains the </a:t>
            </a:r>
            <a:r>
              <a:rPr lang="en-US" sz="1400" dirty="0" err="1">
                <a:solidFill>
                  <a:schemeClr val="tx1"/>
                </a:solidFill>
              </a:rPr>
              <a:t>DefID</a:t>
            </a:r>
            <a:r>
              <a:rPr lang="en-US" sz="1400" dirty="0">
                <a:solidFill>
                  <a:schemeClr val="tx1"/>
                </a:solidFill>
              </a:rPr>
              <a:t> of the user’s security group</a:t>
            </a:r>
          </a:p>
          <a:p>
            <a:pPr marL="0" indent="0">
              <a:buNone/>
            </a:pPr>
            <a:r>
              <a:rPr lang="en-US" sz="1400" dirty="0" err="1">
                <a:solidFill>
                  <a:schemeClr val="tx1"/>
                </a:solidFill>
              </a:rPr>
              <a:t>BusObDefTypeID</a:t>
            </a:r>
            <a:r>
              <a:rPr lang="en-US" sz="1400" dirty="0">
                <a:solidFill>
                  <a:schemeClr val="tx1"/>
                </a:solidFill>
              </a:rPr>
              <a:t> – Contains the </a:t>
            </a:r>
            <a:r>
              <a:rPr lang="en-US" sz="1400" dirty="0" err="1">
                <a:solidFill>
                  <a:schemeClr val="tx1"/>
                </a:solidFill>
              </a:rPr>
              <a:t>DefID</a:t>
            </a:r>
            <a:r>
              <a:rPr lang="en-US" sz="1400" dirty="0">
                <a:solidFill>
                  <a:schemeClr val="tx1"/>
                </a:solidFill>
              </a:rPr>
              <a:t> of the </a:t>
            </a:r>
            <a:r>
              <a:rPr lang="en-US" sz="1400" dirty="0" err="1">
                <a:solidFill>
                  <a:schemeClr val="tx1"/>
                </a:solidFill>
              </a:rPr>
              <a:t>UserInfo</a:t>
            </a:r>
            <a:r>
              <a:rPr lang="en-US" sz="1400" dirty="0">
                <a:solidFill>
                  <a:schemeClr val="tx1"/>
                </a:solidFill>
              </a:rPr>
              <a:t> table</a:t>
            </a:r>
          </a:p>
          <a:p>
            <a:pPr marL="0" indent="0">
              <a:buNone/>
            </a:pPr>
            <a:r>
              <a:rPr lang="en-US" sz="1400" dirty="0" err="1">
                <a:solidFill>
                  <a:schemeClr val="tx1"/>
                </a:solidFill>
              </a:rPr>
              <a:t>BusObID</a:t>
            </a:r>
            <a:r>
              <a:rPr lang="en-US" sz="1400" dirty="0">
                <a:solidFill>
                  <a:schemeClr val="tx1"/>
                </a:solidFill>
              </a:rPr>
              <a:t> – Contains the </a:t>
            </a:r>
            <a:r>
              <a:rPr lang="en-US" sz="1400" dirty="0" err="1">
                <a:solidFill>
                  <a:schemeClr val="tx1"/>
                </a:solidFill>
              </a:rPr>
              <a:t>RecID</a:t>
            </a:r>
            <a:r>
              <a:rPr lang="en-US" sz="1400" dirty="0">
                <a:solidFill>
                  <a:schemeClr val="tx1"/>
                </a:solidFill>
              </a:rPr>
              <a:t> of the user’s </a:t>
            </a:r>
            <a:r>
              <a:rPr lang="en-US" sz="1400" dirty="0" err="1">
                <a:solidFill>
                  <a:schemeClr val="tx1"/>
                </a:solidFill>
              </a:rPr>
              <a:t>UserInfo</a:t>
            </a:r>
            <a:r>
              <a:rPr lang="en-US" sz="1400" dirty="0">
                <a:solidFill>
                  <a:schemeClr val="tx1"/>
                </a:solidFill>
              </a:rPr>
              <a:t> record</a:t>
            </a:r>
          </a:p>
          <a:p>
            <a:pPr marL="0" indent="0">
              <a:buNone/>
            </a:pPr>
            <a:endParaRPr lang="en-US" sz="1400" dirty="0">
              <a:solidFill>
                <a:schemeClr val="tx1"/>
              </a:solidFill>
            </a:endParaRPr>
          </a:p>
          <a:p>
            <a:pPr marL="0" indent="0">
              <a:buNone/>
            </a:pPr>
            <a:r>
              <a:rPr lang="en-US" sz="2130" dirty="0"/>
              <a:t>Note that we can only create AD/Windows accounts as we don’t know the hash function to create passwords for internal accounts, although with v8’s REST API there is now a web service call to set the password.</a:t>
            </a:r>
          </a:p>
          <a:p>
            <a:pPr marL="0" indent="0">
              <a:buNone/>
            </a:pPr>
            <a:endParaRPr lang="en-US" sz="1400" dirty="0">
              <a:solidFill>
                <a:schemeClr val="tx1"/>
              </a:solidFill>
            </a:endParaRPr>
          </a:p>
        </p:txBody>
      </p:sp>
    </p:spTree>
    <p:extLst>
      <p:ext uri="{BB962C8B-B14F-4D97-AF65-F5344CB8AC3E}">
        <p14:creationId xmlns:p14="http://schemas.microsoft.com/office/powerpoint/2010/main" val="19229900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360" y="1130577"/>
            <a:ext cx="5503434" cy="4324560"/>
          </a:xfrm>
        </p:spPr>
        <p:txBody>
          <a:bodyPr/>
          <a:lstStyle/>
          <a:p>
            <a:pPr marL="0" indent="0">
              <a:buNone/>
            </a:pPr>
            <a:r>
              <a:rPr lang="en-US" sz="2130" dirty="0"/>
              <a:t>Team Memberships in Cherwell are implemented as a simple join table that relates the </a:t>
            </a:r>
            <a:r>
              <a:rPr lang="en-US" sz="2130" dirty="0" err="1"/>
              <a:t>UserInfo</a:t>
            </a:r>
            <a:r>
              <a:rPr lang="en-US" sz="2130" dirty="0"/>
              <a:t> object to the </a:t>
            </a:r>
            <a:r>
              <a:rPr lang="en-US" sz="2130" dirty="0" err="1"/>
              <a:t>TeamInfo</a:t>
            </a:r>
            <a:r>
              <a:rPr lang="en-US" sz="2130" dirty="0"/>
              <a:t> (or more specifically the </a:t>
            </a:r>
            <a:r>
              <a:rPr lang="en-US" sz="2130" dirty="0" err="1"/>
              <a:t>TrebuchetDefs</a:t>
            </a:r>
            <a:r>
              <a:rPr lang="en-US" sz="2130" dirty="0"/>
              <a:t>) object in a many to many arrangement, with the addition of a single field to indicate if the user is a manger of the team or not.  Here is what we need to set in the table:</a:t>
            </a:r>
          </a:p>
          <a:p>
            <a:pPr marL="0" indent="0">
              <a:buNone/>
            </a:pPr>
            <a:endParaRPr lang="en-US" sz="1800" dirty="0">
              <a:solidFill>
                <a:schemeClr val="tx1"/>
              </a:solidFill>
            </a:endParaRPr>
          </a:p>
          <a:p>
            <a:pPr marL="0" indent="0">
              <a:buNone/>
            </a:pPr>
            <a:r>
              <a:rPr lang="en-US" sz="1400" dirty="0" err="1">
                <a:solidFill>
                  <a:schemeClr val="tx1"/>
                </a:solidFill>
              </a:rPr>
              <a:t>TeamDefID</a:t>
            </a:r>
            <a:r>
              <a:rPr lang="en-US" sz="1400" dirty="0">
                <a:solidFill>
                  <a:schemeClr val="tx1"/>
                </a:solidFill>
              </a:rPr>
              <a:t> – Contains the team’s </a:t>
            </a:r>
            <a:r>
              <a:rPr lang="en-US" sz="1400" dirty="0" err="1">
                <a:solidFill>
                  <a:schemeClr val="tx1"/>
                </a:solidFill>
              </a:rPr>
              <a:t>TeamID</a:t>
            </a:r>
            <a:r>
              <a:rPr lang="en-US" sz="1400" dirty="0">
                <a:solidFill>
                  <a:schemeClr val="tx1"/>
                </a:solidFill>
              </a:rPr>
              <a:t> from the </a:t>
            </a:r>
            <a:r>
              <a:rPr lang="en-US" sz="1400" dirty="0" err="1">
                <a:solidFill>
                  <a:schemeClr val="tx1"/>
                </a:solidFill>
              </a:rPr>
              <a:t>TeamInfo</a:t>
            </a:r>
            <a:r>
              <a:rPr lang="en-US" sz="1400" dirty="0">
                <a:solidFill>
                  <a:schemeClr val="tx1"/>
                </a:solidFill>
              </a:rPr>
              <a:t> table</a:t>
            </a:r>
          </a:p>
          <a:p>
            <a:pPr marL="0" indent="0">
              <a:buNone/>
            </a:pPr>
            <a:r>
              <a:rPr lang="en-US" sz="1400" dirty="0" err="1">
                <a:solidFill>
                  <a:schemeClr val="tx1"/>
                </a:solidFill>
              </a:rPr>
              <a:t>UserBusObRecID</a:t>
            </a:r>
            <a:r>
              <a:rPr lang="en-US" sz="1400" dirty="0">
                <a:solidFill>
                  <a:schemeClr val="tx1"/>
                </a:solidFill>
              </a:rPr>
              <a:t> – Contains the user’s </a:t>
            </a:r>
            <a:r>
              <a:rPr lang="en-US" sz="1400" dirty="0" err="1">
                <a:solidFill>
                  <a:schemeClr val="tx1"/>
                </a:solidFill>
              </a:rPr>
              <a:t>RecID</a:t>
            </a:r>
            <a:r>
              <a:rPr lang="en-US" sz="1400" dirty="0">
                <a:solidFill>
                  <a:schemeClr val="tx1"/>
                </a:solidFill>
              </a:rPr>
              <a:t> from the </a:t>
            </a:r>
            <a:r>
              <a:rPr lang="en-US" sz="1400" dirty="0" err="1">
                <a:solidFill>
                  <a:schemeClr val="tx1"/>
                </a:solidFill>
              </a:rPr>
              <a:t>UserInfo</a:t>
            </a:r>
            <a:r>
              <a:rPr lang="en-US" sz="1400" dirty="0">
                <a:solidFill>
                  <a:schemeClr val="tx1"/>
                </a:solidFill>
              </a:rPr>
              <a:t> table</a:t>
            </a:r>
          </a:p>
          <a:p>
            <a:pPr marL="0" indent="0">
              <a:buNone/>
            </a:pPr>
            <a:r>
              <a:rPr lang="en-US" sz="1400" dirty="0" err="1">
                <a:solidFill>
                  <a:schemeClr val="tx1"/>
                </a:solidFill>
              </a:rPr>
              <a:t>UserBusObTypeID</a:t>
            </a:r>
            <a:r>
              <a:rPr lang="en-US" sz="1400" dirty="0">
                <a:solidFill>
                  <a:schemeClr val="tx1"/>
                </a:solidFill>
              </a:rPr>
              <a:t> – Contains the ID for the </a:t>
            </a:r>
            <a:r>
              <a:rPr lang="en-US" sz="1400" dirty="0" err="1">
                <a:solidFill>
                  <a:schemeClr val="tx1"/>
                </a:solidFill>
              </a:rPr>
              <a:t>UserInfo</a:t>
            </a:r>
            <a:r>
              <a:rPr lang="en-US" sz="1400" dirty="0">
                <a:solidFill>
                  <a:schemeClr val="tx1"/>
                </a:solidFill>
              </a:rPr>
              <a:t> object</a:t>
            </a:r>
          </a:p>
          <a:p>
            <a:pPr marL="0" indent="0">
              <a:buNone/>
            </a:pPr>
            <a:r>
              <a:rPr lang="en-US" sz="1400" dirty="0" err="1">
                <a:solidFill>
                  <a:schemeClr val="tx1"/>
                </a:solidFill>
              </a:rPr>
              <a:t>TeamMgr</a:t>
            </a:r>
            <a:r>
              <a:rPr lang="en-US" sz="1400" dirty="0">
                <a:solidFill>
                  <a:schemeClr val="tx1"/>
                </a:solidFill>
              </a:rPr>
              <a:t> – Contains 1 if the user is a team manger, 0 otherwise</a:t>
            </a:r>
          </a:p>
        </p:txBody>
      </p:sp>
      <p:sp>
        <p:nvSpPr>
          <p:cNvPr id="3" name="Text Placeholder 2"/>
          <p:cNvSpPr>
            <a:spLocks noGrp="1"/>
          </p:cNvSpPr>
          <p:nvPr>
            <p:ph type="body" sz="quarter" idx="13"/>
          </p:nvPr>
        </p:nvSpPr>
        <p:spPr>
          <a:xfrm>
            <a:off x="444359" y="376493"/>
            <a:ext cx="11273267" cy="499352"/>
          </a:xfrm>
        </p:spPr>
        <p:txBody>
          <a:bodyPr/>
          <a:lstStyle/>
          <a:p>
            <a:r>
              <a:rPr lang="en-US" dirty="0"/>
              <a:t>A Deeper Look – Team Memberships</a:t>
            </a:r>
          </a:p>
        </p:txBody>
      </p:sp>
      <p:pic>
        <p:nvPicPr>
          <p:cNvPr id="5" name="Content Placeholder 4" descr="Screen Clipping"/>
          <p:cNvPicPr>
            <a:picLocks noGrp="1" noChangeAspect="1"/>
          </p:cNvPicPr>
          <p:nvPr>
            <p:ph idx="15"/>
          </p:nvPr>
        </p:nvPicPr>
        <p:blipFill>
          <a:blip r:embed="rId2">
            <a:extLst>
              <a:ext uri="{28A0092B-C50C-407E-A947-70E740481C1C}">
                <a14:useLocalDpi xmlns:a14="http://schemas.microsoft.com/office/drawing/2010/main" val="0"/>
              </a:ext>
            </a:extLst>
          </a:blip>
          <a:stretch>
            <a:fillRect/>
          </a:stretch>
        </p:blipFill>
        <p:spPr>
          <a:xfrm>
            <a:off x="7771112" y="1130300"/>
            <a:ext cx="2417164" cy="4324350"/>
          </a:xfrm>
        </p:spPr>
      </p:pic>
    </p:spTree>
    <p:extLst>
      <p:ext uri="{BB962C8B-B14F-4D97-AF65-F5344CB8AC3E}">
        <p14:creationId xmlns:p14="http://schemas.microsoft.com/office/powerpoint/2010/main" val="2219774962"/>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DB178DFD78147BD5446C2A9E939CC" ma:contentTypeVersion="13" ma:contentTypeDescription="Create a new document." ma:contentTypeScope="" ma:versionID="e98dc2bf0af2ee336a5dad6089ebe197">
  <xsd:schema xmlns:xsd="http://www.w3.org/2001/XMLSchema" xmlns:xs="http://www.w3.org/2001/XMLSchema" xmlns:p="http://schemas.microsoft.com/office/2006/metadata/properties" xmlns:ns3="8e226d5a-e080-4d08-9747-738ccd9ad929" xmlns:ns4="32cbc206-e0f2-43ff-b758-2e495be1b428" targetNamespace="http://schemas.microsoft.com/office/2006/metadata/properties" ma:root="true" ma:fieldsID="a76dda52280151a76cf376f5f661d4a4" ns3:_="" ns4:_="">
    <xsd:import namespace="8e226d5a-e080-4d08-9747-738ccd9ad929"/>
    <xsd:import namespace="32cbc206-e0f2-43ff-b758-2e495be1b42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226d5a-e080-4d08-9747-738ccd9ad9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cbc206-e0f2-43ff-b758-2e495be1b42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C3EA78-19E8-4D1B-BDB1-7739E8B16A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226d5a-e080-4d08-9747-738ccd9ad929"/>
    <ds:schemaRef ds:uri="32cbc206-e0f2-43ff-b758-2e495be1b4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62E062-73CB-451C-AC8A-395BDD559D86}">
  <ds:schemaRefs>
    <ds:schemaRef ds:uri="http://schemas.microsoft.com/sharepoint/v3/contenttype/forms"/>
  </ds:schemaRefs>
</ds:datastoreItem>
</file>

<file path=customXml/itemProps3.xml><?xml version="1.0" encoding="utf-8"?>
<ds:datastoreItem xmlns:ds="http://schemas.openxmlformats.org/officeDocument/2006/customXml" ds:itemID="{C62FD62E-2B64-4F3C-98A1-49A7071DF7C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1160</TotalTime>
  <Words>1590</Words>
  <Application>Microsoft Office PowerPoint</Application>
  <PresentationFormat>Widescreen</PresentationFormat>
  <Paragraphs>175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Ida Pennymon</dc:creator>
  <cp:lastModifiedBy>Tabitha Ishman</cp:lastModifiedBy>
  <cp:revision>38</cp:revision>
  <dcterms:created xsi:type="dcterms:W3CDTF">2016-07-05T20:05:20Z</dcterms:created>
  <dcterms:modified xsi:type="dcterms:W3CDTF">2019-09-18T16:12:18Z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0x01010079FDB178DFD78147BD5446C2A9E939CC</vt:lpwstr>
  </property>
</Properties>
</file>