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2" r:id="rId2"/>
    <p:sldId id="266" r:id="rId3"/>
    <p:sldId id="258" r:id="rId4"/>
    <p:sldId id="263" r:id="rId5"/>
    <p:sldId id="264" r:id="rId6"/>
    <p:sldId id="265" r:id="rId7"/>
    <p:sldId id="267" r:id="rId8"/>
    <p:sldId id="268" r:id="rId9"/>
    <p:sldId id="289" r:id="rId10"/>
    <p:sldId id="270" r:id="rId11"/>
    <p:sldId id="275" r:id="rId12"/>
    <p:sldId id="295" r:id="rId13"/>
    <p:sldId id="277" r:id="rId14"/>
    <p:sldId id="279" r:id="rId15"/>
    <p:sldId id="280" r:id="rId16"/>
    <p:sldId id="288" r:id="rId17"/>
    <p:sldId id="290" r:id="rId18"/>
    <p:sldId id="292" r:id="rId19"/>
    <p:sldId id="293" r:id="rId20"/>
    <p:sldId id="291" r:id="rId21"/>
    <p:sldId id="281" r:id="rId22"/>
    <p:sldId id="273" r:id="rId23"/>
    <p:sldId id="274" r:id="rId24"/>
    <p:sldId id="276" r:id="rId25"/>
    <p:sldId id="283" r:id="rId26"/>
    <p:sldId id="272" r:id="rId27"/>
    <p:sldId id="271" r:id="rId28"/>
    <p:sldId id="284" r:id="rId29"/>
    <p:sldId id="285" r:id="rId30"/>
    <p:sldId id="294" r:id="rId31"/>
    <p:sldId id="287" r:id="rId32"/>
    <p:sldId id="286"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B8"/>
    <a:srgbClr val="949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0656" autoAdjust="0"/>
  </p:normalViewPr>
  <p:slideViewPr>
    <p:cSldViewPr snapToGrid="0">
      <p:cViewPr varScale="1">
        <p:scale>
          <a:sx n="56" d="100"/>
          <a:sy n="56" d="100"/>
        </p:scale>
        <p:origin x="150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17D42-A394-4C37-956B-C07948961B7D}" type="datetimeFigureOut">
              <a:rPr lang="en-US" smtClean="0"/>
              <a:t>10/6/2016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249D9-175E-40D3-9A3D-D92D94541214}" type="slidenum">
              <a:rPr lang="en-US" smtClean="0"/>
              <a:t>‹#›</a:t>
            </a:fld>
            <a:endParaRPr lang="en-US"/>
          </a:p>
        </p:txBody>
      </p:sp>
    </p:spTree>
    <p:extLst>
      <p:ext uri="{BB962C8B-B14F-4D97-AF65-F5344CB8AC3E}">
        <p14:creationId xmlns:p14="http://schemas.microsoft.com/office/powerpoint/2010/main" val="413898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Description:</a:t>
            </a:r>
          </a:p>
          <a:p>
            <a:pPr defTabSz="286833">
              <a:lnSpc>
                <a:spcPct val="125000"/>
              </a:lnSpc>
              <a:defRPr/>
            </a:pPr>
            <a:r>
              <a:rPr lang="en-US" dirty="0">
                <a:solidFill>
                  <a:srgbClr val="333333"/>
                </a:solidFill>
                <a:latin typeface="Montserrat"/>
              </a:rPr>
              <a:t>IT departments are always looking for ways to automate and reduce the time it takes to perform day-to-day operational tasks such as creating user accounts, adding mailboxes and distribution lists, etc..  Each year countless hours are spent on this non-value added work, but does it have to be this way?  What if Cherwell Service Management could give you back those hours, reduce human errors, and improve your MTTR?  This pre-conference session will provide a basic introduction on how you can use the powerful Cherwell Service Management workflow automation, in combination with Windows PowerShell, to give you limitless time savings potential in your day-to-day operations. If you can do it in PowerShell, Cherwell Service Management can automate it. </a:t>
            </a:r>
            <a:endParaRPr lang="en-US" dirty="0"/>
          </a:p>
          <a:p>
            <a:endParaRPr lang="en-US" dirty="0"/>
          </a:p>
          <a:p>
            <a:r>
              <a:rPr lang="en-US" dirty="0"/>
              <a:t>-------------------</a:t>
            </a:r>
          </a:p>
          <a:p>
            <a:r>
              <a:rPr lang="en-US" b="1" dirty="0"/>
              <a:t>Speaker Notes:</a:t>
            </a:r>
          </a:p>
          <a:p>
            <a:endParaRPr lang="en-US" b="1" dirty="0"/>
          </a:p>
          <a:p>
            <a:r>
              <a:rPr lang="en-US" dirty="0"/>
              <a:t>All organizations today are faced with the</a:t>
            </a:r>
            <a:r>
              <a:rPr lang="en-US" baseline="0" dirty="0"/>
              <a:t> ever increasing challenge of how to best utilize resources in the most effective way possible, and this is especially the case within the area of Business Technology / IT.  IT Groups worldwide are constantly juggling between increasing value to the business at the same time reducing cost, minimizing risk, improve service offerings, all without impacting the quality of the services delivered to customers.  </a:t>
            </a:r>
          </a:p>
          <a:p>
            <a:endParaRPr lang="en-US" baseline="0" dirty="0"/>
          </a:p>
          <a:p>
            <a:r>
              <a:rPr lang="en-US" baseline="0" dirty="0"/>
              <a:t>Within this session our goal is to help you remove a few balls you need to juggle by demonstrating how Cherwell can reduce and in some cases eliminate large portions of non-value added IT tasks using Windows PowerShell. </a:t>
            </a:r>
            <a:r>
              <a:rPr lang="en-US" dirty="0"/>
              <a:t>Please keep in mind this</a:t>
            </a:r>
            <a:r>
              <a:rPr lang="en-US" baseline="0" dirty="0"/>
              <a:t> sessions primary focus will be on using Cherwell to execute PowerShell and help automate processes.  Due to time limitations our session will not dive into how to script in PowerShell, however at the end of the presentation we will have resources available to everyone that will help you get started if you are unfamiliar with PowerShell or want to learn more.  </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4</a:t>
            </a:fld>
            <a:endParaRPr lang="en-US"/>
          </a:p>
        </p:txBody>
      </p:sp>
    </p:spTree>
    <p:extLst>
      <p:ext uri="{BB962C8B-B14F-4D97-AF65-F5344CB8AC3E}">
        <p14:creationId xmlns:p14="http://schemas.microsoft.com/office/powerpoint/2010/main" val="87836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pass named</a:t>
            </a:r>
            <a:r>
              <a:rPr lang="en-US" baseline="0" dirty="0"/>
              <a:t> variables into the PowerShell script via the command line argument. </a:t>
            </a:r>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24</a:t>
            </a:fld>
            <a:endParaRPr lang="en-US"/>
          </a:p>
        </p:txBody>
      </p:sp>
    </p:spTree>
    <p:extLst>
      <p:ext uri="{BB962C8B-B14F-4D97-AF65-F5344CB8AC3E}">
        <p14:creationId xmlns:p14="http://schemas.microsoft.com/office/powerpoint/2010/main" val="200189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pass named</a:t>
            </a:r>
            <a:r>
              <a:rPr lang="en-US" baseline="0" dirty="0"/>
              <a:t> variables into the PowerShell script via the command line argument. You can pass as many variables into the script as want, and have the script use this information.  Particularly useful for setting up a new user account, mailbox or distribution group in Active Directory. </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25</a:t>
            </a:fld>
            <a:endParaRPr lang="en-US"/>
          </a:p>
        </p:txBody>
      </p:sp>
    </p:spTree>
    <p:extLst>
      <p:ext uri="{BB962C8B-B14F-4D97-AF65-F5344CB8AC3E}">
        <p14:creationId xmlns:p14="http://schemas.microsoft.com/office/powerpoint/2010/main" val="101519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a:t>
            </a:r>
            <a:r>
              <a:rPr lang="en-US" baseline="0" dirty="0"/>
              <a:t> script has output that you need, you can import the output from your script back into Cherwell.  To do this you first need to add to your command line argument by directing any output your script has into a file.  It is v</a:t>
            </a:r>
            <a:r>
              <a:rPr lang="en-US" dirty="0"/>
              <a:t>ery important</a:t>
            </a:r>
            <a:r>
              <a:rPr lang="en-US" baseline="0" dirty="0"/>
              <a:t> when working with Output files you will want to check “Wait for program to end before continuing”.  This will ensure that other steps within your one-step wait for the script to complete before executing.  This is particularly important when your script has an output you need to import back into Cherwell, as you will want the script to complete before attempting to import the data.  </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26</a:t>
            </a:fld>
            <a:endParaRPr lang="en-US"/>
          </a:p>
        </p:txBody>
      </p:sp>
    </p:spTree>
    <p:extLst>
      <p:ext uri="{BB962C8B-B14F-4D97-AF65-F5344CB8AC3E}">
        <p14:creationId xmlns:p14="http://schemas.microsoft.com/office/powerpoint/2010/main" val="164960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a:t>
            </a:r>
            <a:r>
              <a:rPr lang="en-US" baseline="0" dirty="0"/>
              <a:t> contents from the output file back into the business object by selecting “Content form file”.  Point this to the output file and it will read the contents of the file back into Cherwell.  Visibility is key, so any output files produced will need to be accessible. </a:t>
            </a:r>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27</a:t>
            </a:fld>
            <a:endParaRPr lang="en-US"/>
          </a:p>
        </p:txBody>
      </p:sp>
    </p:spTree>
    <p:extLst>
      <p:ext uri="{BB962C8B-B14F-4D97-AF65-F5344CB8AC3E}">
        <p14:creationId xmlns:p14="http://schemas.microsoft.com/office/powerpoint/2010/main" val="281801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One-Step</a:t>
            </a:r>
            <a:r>
              <a:rPr lang="en-US" baseline="0" dirty="0"/>
              <a:t> is executed, the PowerShell script will run and output its results into a file.  The next step in the One-Step will import the information from the file and update a field within the ticket.  In this example, the results of running the Get-</a:t>
            </a:r>
            <a:r>
              <a:rPr lang="en-US" baseline="0" dirty="0" err="1"/>
              <a:t>ADUser</a:t>
            </a:r>
            <a:r>
              <a:rPr lang="en-US" baseline="0" dirty="0"/>
              <a:t> cmdlet are stored in the description field on the incident ticket.  </a:t>
            </a:r>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28</a:t>
            </a:fld>
            <a:endParaRPr lang="en-US"/>
          </a:p>
        </p:txBody>
      </p:sp>
    </p:spTree>
    <p:extLst>
      <p:ext uri="{BB962C8B-B14F-4D97-AF65-F5344CB8AC3E}">
        <p14:creationId xmlns:p14="http://schemas.microsoft.com/office/powerpoint/2010/main" val="19822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PowerShell?</a:t>
            </a:r>
          </a:p>
          <a:p>
            <a:r>
              <a:rPr lang="en-US" sz="1200" b="0" i="0" dirty="0">
                <a:effectLst/>
                <a:latin typeface="Avenir Roman"/>
                <a:ea typeface="Avenir Roman"/>
                <a:cs typeface="Avenir Roman"/>
                <a:sym typeface="Avenir Roman"/>
              </a:rPr>
              <a:t>PowerShell is an automation platform and scripting language for Windows and Windows Server that allows you to simplify the management of your systems. Unlike other text-based shells, PowerShell harnesses the power of the .NET Framework, providing rich objects and a massive set of built-in functionality for taking control of your Windows environments. (Source</a:t>
            </a:r>
            <a:r>
              <a:rPr lang="en-US" sz="1200" b="0" i="0" baseline="0" dirty="0">
                <a:effectLst/>
                <a:latin typeface="Avenir Roman"/>
                <a:ea typeface="Avenir Roman"/>
                <a:cs typeface="Avenir Roman"/>
                <a:sym typeface="Avenir Roman"/>
              </a:rPr>
              <a:t> MSDN)</a:t>
            </a:r>
            <a:endParaRPr lang="en-US" sz="1200" b="0" i="0" dirty="0">
              <a:effectLst/>
              <a:latin typeface="Avenir Roman"/>
              <a:ea typeface="Avenir Roman"/>
              <a:cs typeface="Avenir Roman"/>
              <a:sym typeface="Avenir Roman"/>
            </a:endParaRPr>
          </a:p>
          <a:p>
            <a:endParaRPr lang="en-US" sz="1200" b="0" i="0" dirty="0">
              <a:effectLst/>
              <a:latin typeface="Avenir Roman"/>
              <a:sym typeface="Avenir Roman"/>
            </a:endParaRPr>
          </a:p>
          <a:p>
            <a:r>
              <a:rPr lang="en-US" sz="1200" b="0" i="0" dirty="0">
                <a:effectLst/>
                <a:latin typeface="Avenir Roman"/>
                <a:sym typeface="Avenir Roman"/>
              </a:rPr>
              <a:t>Microsoft</a:t>
            </a:r>
            <a:r>
              <a:rPr lang="en-US" sz="1200" b="0" i="0" baseline="0" dirty="0">
                <a:effectLst/>
                <a:latin typeface="Avenir Roman"/>
                <a:sym typeface="Avenir Roman"/>
              </a:rPr>
              <a:t>’s intent with PowerShell was to provide a replacement for the existing command line that exist in windows today, that provides a configuration management framework with an associated object based scripting language built upon the .NET Framework.</a:t>
            </a:r>
          </a:p>
          <a:p>
            <a:endParaRPr lang="en-US" sz="1200" b="0" i="0" baseline="0" dirty="0">
              <a:effectLst/>
              <a:latin typeface="Avenir Roman"/>
              <a:sym typeface="Avenir Roman"/>
            </a:endParaRPr>
          </a:p>
          <a:p>
            <a:r>
              <a:rPr lang="en-US" sz="1200" b="0" i="0" baseline="0" dirty="0">
                <a:effectLst/>
                <a:latin typeface="Avenir Roman"/>
                <a:sym typeface="Avenir Roman"/>
              </a:rPr>
              <a:t>Why PowerShell?</a:t>
            </a:r>
          </a:p>
          <a:p>
            <a:r>
              <a:rPr lang="en-US" sz="1200" b="0" i="0" baseline="0" dirty="0">
                <a:effectLst/>
                <a:latin typeface="Avenir Roman"/>
                <a:sym typeface="Avenir Roman"/>
              </a:rPr>
              <a:t>This is Microsoft’s preferred configuration platform going forward.  Most MS products that exist today such as Microsoft Exchange, System Center Configuration Manager (SCCM), Microsoft SharePoint, Microsoft SQL, Windows Server, Windows 7 and up, O365 etc. All use PowerShell as a configuration platform.  In fact, the administration tools for the front end of these systems are simply GUI’s sitting on top of PowerShell such as the Exchange Management Console (EMC) / Exchange Admin Center (EAC).  </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5</a:t>
            </a:fld>
            <a:endParaRPr lang="en-US"/>
          </a:p>
        </p:txBody>
      </p:sp>
    </p:spTree>
    <p:extLst>
      <p:ext uri="{BB962C8B-B14F-4D97-AF65-F5344CB8AC3E}">
        <p14:creationId xmlns:p14="http://schemas.microsoft.com/office/powerpoint/2010/main" val="114723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do with PowerShell?</a:t>
            </a:r>
          </a:p>
          <a:p>
            <a:endParaRPr lang="en-US" dirty="0"/>
          </a:p>
          <a:p>
            <a:r>
              <a:rPr lang="en-US" dirty="0"/>
              <a:t>Just About Anything!</a:t>
            </a:r>
          </a:p>
          <a:p>
            <a:endParaRPr lang="en-US" dirty="0"/>
          </a:p>
          <a:p>
            <a:r>
              <a:rPr lang="en-US" dirty="0"/>
              <a:t>PowerShell</a:t>
            </a:r>
            <a:r>
              <a:rPr lang="en-US" baseline="0" dirty="0"/>
              <a:t> has 100’s of cmdlet’s, functions and 1000’s of parameters that you can use to configure and manage your environment. Microsoft is continuing to make more and more server functions command-line-only, settings and parameters that are only accessible using PowerShell.</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6</a:t>
            </a:fld>
            <a:endParaRPr lang="en-US"/>
          </a:p>
        </p:txBody>
      </p:sp>
    </p:spTree>
    <p:extLst>
      <p:ext uri="{BB962C8B-B14F-4D97-AF65-F5344CB8AC3E}">
        <p14:creationId xmlns:p14="http://schemas.microsoft.com/office/powerpoint/2010/main" val="38873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the Noun part of the Cmdlet should be singular.</a:t>
            </a:r>
          </a:p>
          <a:p>
            <a:endParaRPr lang="en-US" baseline="0" dirty="0"/>
          </a:p>
          <a:p>
            <a:r>
              <a:rPr lang="en-US" baseline="0" dirty="0"/>
              <a:t>Nouns with multiple verbs are called Cmdlet Sets</a:t>
            </a:r>
          </a:p>
          <a:p>
            <a:endParaRPr lang="en-US" baseline="0" dirty="0"/>
          </a:p>
          <a:p>
            <a:r>
              <a:rPr lang="en-US" baseline="0" dirty="0"/>
              <a:t>Get-Date probably disappoints people.</a:t>
            </a:r>
          </a:p>
          <a:p>
            <a:endParaRPr lang="en-US" baseline="0" dirty="0"/>
          </a:p>
          <a:p>
            <a:r>
              <a:rPr lang="en-US" baseline="0" dirty="0"/>
              <a:t>Microsoft says: “</a:t>
            </a:r>
            <a:r>
              <a:rPr lang="en-US" dirty="0"/>
              <a:t>the term </a:t>
            </a:r>
            <a:r>
              <a:rPr lang="en-US" i="1" dirty="0"/>
              <a:t>New</a:t>
            </a:r>
            <a:r>
              <a:rPr lang="en-US" dirty="0"/>
              <a:t> is a valid Windows PowerShell verb name because it implies an action even though it is not a verb in the English language”</a:t>
            </a:r>
          </a:p>
        </p:txBody>
      </p:sp>
      <p:sp>
        <p:nvSpPr>
          <p:cNvPr id="4" name="Slide Number Placeholder 3"/>
          <p:cNvSpPr>
            <a:spLocks noGrp="1"/>
          </p:cNvSpPr>
          <p:nvPr>
            <p:ph type="sldNum" sz="quarter" idx="10"/>
          </p:nvPr>
        </p:nvSpPr>
        <p:spPr/>
        <p:txBody>
          <a:bodyPr/>
          <a:lstStyle/>
          <a:p>
            <a:fld id="{49B249D9-175E-40D3-9A3D-D92D94541214}" type="slidenum">
              <a:rPr lang="en-US" smtClean="0"/>
              <a:t>8</a:t>
            </a:fld>
            <a:endParaRPr lang="en-US"/>
          </a:p>
        </p:txBody>
      </p:sp>
    </p:spTree>
    <p:extLst>
      <p:ext uri="{BB962C8B-B14F-4D97-AF65-F5344CB8AC3E}">
        <p14:creationId xmlns:p14="http://schemas.microsoft.com/office/powerpoint/2010/main" val="53412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9</a:t>
            </a:fld>
            <a:endParaRPr lang="en-US"/>
          </a:p>
        </p:txBody>
      </p:sp>
    </p:spTree>
    <p:extLst>
      <p:ext uri="{BB962C8B-B14F-4D97-AF65-F5344CB8AC3E}">
        <p14:creationId xmlns:p14="http://schemas.microsoft.com/office/powerpoint/2010/main" val="48388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Server 2016 should be out by the time we present, so may</a:t>
            </a:r>
            <a:r>
              <a:rPr lang="en-US" baseline="0" dirty="0"/>
              <a:t> need to update this slide.</a:t>
            </a:r>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15</a:t>
            </a:fld>
            <a:endParaRPr lang="en-US"/>
          </a:p>
        </p:txBody>
      </p:sp>
    </p:spTree>
    <p:extLst>
      <p:ext uri="{BB962C8B-B14F-4D97-AF65-F5344CB8AC3E}">
        <p14:creationId xmlns:p14="http://schemas.microsoft.com/office/powerpoint/2010/main" val="410663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Restricted – Interactive use only. No scripts. (default on </a:t>
            </a:r>
            <a:r>
              <a:rPr lang="en-US" baseline="0" dirty="0"/>
              <a:t>all windows versions except for Server 2012 R2)</a:t>
            </a:r>
          </a:p>
          <a:p>
            <a:r>
              <a:rPr lang="en-US" dirty="0"/>
              <a:t>AllSigned – Only allow scripts that have been signed by a trusted publisher</a:t>
            </a:r>
          </a:p>
          <a:p>
            <a:r>
              <a:rPr lang="en-US" dirty="0"/>
              <a:t>RemoteSigned – Locally run scripts do not need to be signed (default on Server 2012 R2)</a:t>
            </a:r>
          </a:p>
          <a:p>
            <a:r>
              <a:rPr lang="en-US" dirty="0"/>
              <a:t>Unrestricted – All scripts can be run</a:t>
            </a:r>
          </a:p>
          <a:p>
            <a:endParaRPr lang="en-US" dirty="0"/>
          </a:p>
          <a:p>
            <a:r>
              <a:rPr lang="en-US" sz="1200" kern="1200" dirty="0">
                <a:solidFill>
                  <a:schemeClr val="tx1"/>
                </a:solidFill>
                <a:latin typeface="+mn-lt"/>
                <a:ea typeface="+mn-ea"/>
                <a:cs typeface="+mn-cs"/>
              </a:rPr>
              <a:t>For instance https://blog.netspi.com/15-ways-to-bypass-the-powershell-execution-policy/</a:t>
            </a:r>
          </a:p>
          <a:p>
            <a:r>
              <a:rPr lang="en-US" dirty="0"/>
              <a:t>15 ways to bypass PowerShell</a:t>
            </a:r>
            <a:r>
              <a:rPr lang="en-US" baseline="0" dirty="0"/>
              <a:t> execution polices without being an administrator</a:t>
            </a:r>
            <a:endParaRPr lang="en-US"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16</a:t>
            </a:fld>
            <a:endParaRPr lang="en-US"/>
          </a:p>
        </p:txBody>
      </p:sp>
    </p:spTree>
    <p:extLst>
      <p:ext uri="{BB962C8B-B14F-4D97-AF65-F5344CB8AC3E}">
        <p14:creationId xmlns:p14="http://schemas.microsoft.com/office/powerpoint/2010/main" val="184707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examples: </a:t>
            </a:r>
          </a:p>
          <a:p>
            <a:r>
              <a:rPr lang="en-US" dirty="0"/>
              <a:t>calling a single cmdlet</a:t>
            </a:r>
          </a:p>
          <a:p>
            <a:r>
              <a:rPr lang="en-US" dirty="0"/>
              <a:t>using modules to automate account creation in AD</a:t>
            </a:r>
          </a:p>
          <a:p>
            <a:r>
              <a:rPr lang="en-US" dirty="0"/>
              <a:t>Assigning</a:t>
            </a:r>
            <a:r>
              <a:rPr lang="en-US" baseline="0" dirty="0"/>
              <a:t> licenses in O365</a:t>
            </a:r>
          </a:p>
          <a:p>
            <a:r>
              <a:rPr lang="en-US" dirty="0"/>
              <a:t>creating virtual servers in VMWare vSphere</a:t>
            </a:r>
          </a:p>
          <a:p>
            <a:endParaRPr lang="en-US" dirty="0"/>
          </a:p>
          <a:p>
            <a:r>
              <a:rPr lang="en-US" dirty="0"/>
              <a:t>What resources should we give for script repositories? </a:t>
            </a:r>
          </a:p>
        </p:txBody>
      </p:sp>
      <p:sp>
        <p:nvSpPr>
          <p:cNvPr id="4" name="Slide Number Placeholder 3"/>
          <p:cNvSpPr>
            <a:spLocks noGrp="1"/>
          </p:cNvSpPr>
          <p:nvPr>
            <p:ph type="sldNum" sz="quarter" idx="10"/>
          </p:nvPr>
        </p:nvSpPr>
        <p:spPr/>
        <p:txBody>
          <a:bodyPr/>
          <a:lstStyle/>
          <a:p>
            <a:fld id="{49B249D9-175E-40D3-9A3D-D92D94541214}" type="slidenum">
              <a:rPr lang="en-US" smtClean="0"/>
              <a:t>17</a:t>
            </a:fld>
            <a:endParaRPr lang="en-US"/>
          </a:p>
        </p:txBody>
      </p:sp>
    </p:spTree>
    <p:extLst>
      <p:ext uri="{BB962C8B-B14F-4D97-AF65-F5344CB8AC3E}">
        <p14:creationId xmlns:p14="http://schemas.microsoft.com/office/powerpoint/2010/main" val="194820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a:t>
            </a:r>
            <a:r>
              <a:rPr lang="en-US" baseline="0" dirty="0"/>
              <a:t> the script execution:</a:t>
            </a:r>
          </a:p>
          <a:p>
            <a:endParaRPr lang="en-US" baseline="0" dirty="0"/>
          </a:p>
          <a:p>
            <a:r>
              <a:rPr lang="en-US" b="1" baseline="0" dirty="0"/>
              <a:t>Name: </a:t>
            </a:r>
            <a:r>
              <a:rPr lang="en-US" b="0" baseline="0" dirty="0"/>
              <a:t>This is the display name used within the One-Step</a:t>
            </a:r>
          </a:p>
          <a:p>
            <a:r>
              <a:rPr lang="en-US" b="1" baseline="0" dirty="0" err="1"/>
              <a:t>FileName</a:t>
            </a:r>
            <a:r>
              <a:rPr lang="en-US" b="1" baseline="0" dirty="0"/>
              <a:t>: </a:t>
            </a:r>
            <a:r>
              <a:rPr lang="en-US" b="0" baseline="0" dirty="0"/>
              <a:t>The location of PowerShell.  The default is: </a:t>
            </a:r>
            <a:r>
              <a:rPr kumimoji="0" lang="en-US" sz="1600" b="0" i="0" u="none" strike="noStrike" cap="none" spc="0" normalizeH="0" baseline="0" dirty="0">
                <a:ln>
                  <a:noFill/>
                </a:ln>
                <a:solidFill>
                  <a:srgbClr val="000000"/>
                </a:solidFill>
                <a:effectLst/>
                <a:uFillTx/>
                <a:latin typeface="Avenir Roman"/>
                <a:ea typeface="Avenir Roman"/>
                <a:cs typeface="Avenir Roman"/>
                <a:sym typeface="Helvetica Light"/>
              </a:rPr>
              <a:t>(:\Windows\System32\</a:t>
            </a:r>
            <a:r>
              <a:rPr kumimoji="0" lang="en-US" sz="1600" b="0" i="0" u="none" strike="noStrike" cap="none" spc="0" normalizeH="0" baseline="0" dirty="0" err="1">
                <a:ln>
                  <a:noFill/>
                </a:ln>
                <a:solidFill>
                  <a:srgbClr val="000000"/>
                </a:solidFill>
                <a:effectLst/>
                <a:uFillTx/>
                <a:latin typeface="Avenir Roman"/>
                <a:ea typeface="Avenir Roman"/>
                <a:cs typeface="Avenir Roman"/>
                <a:sym typeface="Helvetica Light"/>
              </a:rPr>
              <a:t>WindowsPowerShell</a:t>
            </a:r>
            <a:r>
              <a:rPr kumimoji="0" lang="en-US" sz="1600" b="0" i="0" u="none" strike="noStrike" cap="none" spc="0" normalizeH="0" baseline="0" dirty="0">
                <a:ln>
                  <a:noFill/>
                </a:ln>
                <a:solidFill>
                  <a:srgbClr val="000000"/>
                </a:solidFill>
                <a:effectLst/>
                <a:uFillTx/>
                <a:latin typeface="Avenir Roman"/>
                <a:ea typeface="Avenir Roman"/>
                <a:cs typeface="Avenir Roman"/>
                <a:sym typeface="Helvetica Light"/>
              </a:rPr>
              <a:t>\v1.0\powershell.exe</a:t>
            </a:r>
          </a:p>
          <a:p>
            <a:r>
              <a:rPr kumimoji="0" lang="en-US" sz="1600" b="1" i="0" u="none" strike="noStrike" cap="none" spc="0" normalizeH="0" baseline="0" dirty="0">
                <a:ln>
                  <a:noFill/>
                </a:ln>
                <a:solidFill>
                  <a:srgbClr val="000000"/>
                </a:solidFill>
                <a:effectLst/>
                <a:uFillTx/>
                <a:latin typeface="Avenir Roman"/>
                <a:sym typeface="Helvetica Light"/>
              </a:rPr>
              <a:t>Command-Line Arguments: </a:t>
            </a:r>
            <a:r>
              <a:rPr kumimoji="0" lang="en-US" sz="1600" b="0" i="0" u="none" strike="noStrike" cap="none" spc="0" normalizeH="0" baseline="0" dirty="0">
                <a:ln>
                  <a:noFill/>
                </a:ln>
                <a:solidFill>
                  <a:srgbClr val="000000"/>
                </a:solidFill>
                <a:effectLst/>
                <a:uFillTx/>
                <a:latin typeface="Avenir Roman"/>
                <a:sym typeface="Helvetica Light"/>
              </a:rPr>
              <a:t>This is where you call out the script you are executing along with any additional arguments you would like to pass into the script.  You can pass values into the script for consumption. </a:t>
            </a:r>
          </a:p>
          <a:p>
            <a:r>
              <a:rPr kumimoji="0" lang="en-US" sz="1600" b="1" i="0" u="none" strike="noStrike" cap="none" spc="0" normalizeH="0" baseline="0" dirty="0">
                <a:ln>
                  <a:noFill/>
                </a:ln>
                <a:solidFill>
                  <a:srgbClr val="000000"/>
                </a:solidFill>
                <a:effectLst/>
                <a:uFillTx/>
                <a:latin typeface="Avenir Roman"/>
                <a:sym typeface="Helvetica Light"/>
              </a:rPr>
              <a:t>One-Step Interaction Definition: </a:t>
            </a:r>
            <a:r>
              <a:rPr kumimoji="0" lang="en-US" sz="1600" b="0" i="0" u="none" strike="noStrike" cap="none" spc="0" normalizeH="0" baseline="0" dirty="0">
                <a:ln>
                  <a:noFill/>
                </a:ln>
                <a:solidFill>
                  <a:srgbClr val="000000"/>
                </a:solidFill>
                <a:effectLst/>
                <a:uFillTx/>
                <a:latin typeface="Avenir Roman"/>
                <a:sym typeface="Helvetica Light"/>
              </a:rPr>
              <a:t>This area is where you can define how the One-Step itself can interact with the execution of the script.</a:t>
            </a:r>
          </a:p>
          <a:p>
            <a:r>
              <a:rPr lang="en-US" sz="1600" b="0" i="0" u="sng" strike="noStrike" dirty="0">
                <a:effectLst/>
                <a:latin typeface="Avenir Roman"/>
                <a:ea typeface="Avenir Roman"/>
                <a:cs typeface="Avenir Roman"/>
                <a:sym typeface="Avenir Roman"/>
              </a:rPr>
              <a:t>Wait for Program to End before Continuing:</a:t>
            </a:r>
            <a:r>
              <a:rPr lang="en-US" sz="1600" b="0" i="0" u="none" strike="noStrike" dirty="0">
                <a:effectLst/>
                <a:latin typeface="Avenir Roman"/>
                <a:ea typeface="Avenir Roman"/>
                <a:cs typeface="Avenir Roman"/>
                <a:sym typeface="Avenir Roman"/>
              </a:rPr>
              <a:t> Select this check box to have the One-Step wait until the program finishes executing before continuing to the next Action.</a:t>
            </a:r>
          </a:p>
          <a:p>
            <a:endParaRPr lang="en-US" sz="1600" b="0" i="0" u="sng" strike="noStrike" dirty="0">
              <a:effectLst/>
              <a:latin typeface="Avenir Roman"/>
              <a:ea typeface="Avenir Roman"/>
              <a:cs typeface="Avenir Roman"/>
              <a:sym typeface="Avenir Roman"/>
            </a:endParaRPr>
          </a:p>
          <a:p>
            <a:pPr marL="0" marR="0" indent="0" defTabSz="286833" eaLnBrk="1" fontAlgn="auto" latinLnBrk="0" hangingPunct="1">
              <a:lnSpc>
                <a:spcPct val="125000"/>
              </a:lnSpc>
              <a:spcBef>
                <a:spcPts val="0"/>
              </a:spcBef>
              <a:spcAft>
                <a:spcPts val="0"/>
              </a:spcAft>
              <a:buClrTx/>
              <a:buSzTx/>
              <a:buFontTx/>
              <a:buNone/>
              <a:tabLst/>
              <a:defRPr/>
            </a:pPr>
            <a:r>
              <a:rPr lang="en-US" sz="1600" b="1" i="0" u="none" strike="noStrike" dirty="0">
                <a:effectLst/>
                <a:latin typeface="Avenir Roman"/>
                <a:ea typeface="Avenir Roman"/>
                <a:cs typeface="Avenir Roman"/>
                <a:sym typeface="Avenir Roman"/>
              </a:rPr>
              <a:t>Note:</a:t>
            </a:r>
            <a:r>
              <a:rPr lang="en-US" sz="1600" b="0" i="0" u="none" strike="noStrike" dirty="0">
                <a:effectLst/>
                <a:latin typeface="Avenir Roman"/>
                <a:ea typeface="Avenir Roman"/>
                <a:cs typeface="Avenir Roman"/>
                <a:sym typeface="Avenir Roman"/>
              </a:rPr>
              <a:t> The next two options are only available if you select </a:t>
            </a:r>
            <a:r>
              <a:rPr lang="en-US" sz="1600" b="0" i="1" u="none" strike="noStrike" dirty="0">
                <a:effectLst/>
                <a:latin typeface="Avenir Roman"/>
                <a:ea typeface="Avenir Roman"/>
                <a:cs typeface="Avenir Roman"/>
                <a:sym typeface="Avenir Roman"/>
              </a:rPr>
              <a:t>Wait for Program to End before Continuing</a:t>
            </a:r>
            <a:r>
              <a:rPr lang="en-US" sz="1600" b="0" i="0" u="none" strike="noStrike" dirty="0">
                <a:effectLst/>
                <a:latin typeface="Avenir Roman"/>
                <a:ea typeface="Avenir Roman"/>
                <a:cs typeface="Avenir Roman"/>
                <a:sym typeface="Avenir Roman"/>
              </a:rPr>
              <a:t>.</a:t>
            </a:r>
          </a:p>
          <a:p>
            <a:r>
              <a:rPr lang="en-US" sz="1600" b="0" i="0" u="sng" strike="noStrike" dirty="0">
                <a:effectLst/>
                <a:latin typeface="Avenir Roman"/>
                <a:ea typeface="Avenir Roman"/>
                <a:cs typeface="Avenir Roman"/>
                <a:sym typeface="Avenir Roman"/>
              </a:rPr>
              <a:t>Timeout after X Seconds:</a:t>
            </a:r>
            <a:r>
              <a:rPr lang="en-US" sz="1600" b="0" i="0" u="none" strike="noStrike" dirty="0">
                <a:effectLst/>
                <a:latin typeface="Avenir Roman"/>
                <a:ea typeface="Avenir Roman"/>
                <a:cs typeface="Avenir Roman"/>
                <a:sym typeface="Avenir Roman"/>
              </a:rPr>
              <a:t> Select this check box to have the One-Step either wait until the program is finished executing or the specified number of seconds has passed.</a:t>
            </a:r>
          </a:p>
          <a:p>
            <a:r>
              <a:rPr lang="en-US" sz="1600" b="0" i="0" u="sng" strike="noStrike" dirty="0">
                <a:effectLst/>
                <a:latin typeface="Avenir Roman"/>
                <a:ea typeface="Avenir Roman"/>
                <a:cs typeface="Avenir Roman"/>
                <a:sym typeface="Avenir Roman"/>
              </a:rPr>
              <a:t>Store Exit Code from Program:</a:t>
            </a:r>
            <a:r>
              <a:rPr lang="en-US" sz="1600" b="0" i="0" u="none" strike="noStrike" dirty="0">
                <a:effectLst/>
                <a:latin typeface="Avenir Roman"/>
                <a:ea typeface="Avenir Roman"/>
                <a:cs typeface="Avenir Roman"/>
                <a:sym typeface="Avenir Roman"/>
              </a:rPr>
              <a:t> Select this check box to have CSM store the program’s return code for use in future One-Step Actions. Then, provide a name for the variable that will hold the return code. It is then available as a variable in the system.</a:t>
            </a:r>
          </a:p>
          <a:p>
            <a:pPr marL="0" marR="0" indent="0" defTabSz="286833" eaLnBrk="1" fontAlgn="auto" latinLnBrk="0" hangingPunct="1">
              <a:lnSpc>
                <a:spcPct val="125000"/>
              </a:lnSpc>
              <a:spcBef>
                <a:spcPts val="0"/>
              </a:spcBef>
              <a:spcAft>
                <a:spcPts val="0"/>
              </a:spcAft>
              <a:buClrTx/>
              <a:buSzTx/>
              <a:buFontTx/>
              <a:buNone/>
              <a:tabLst/>
              <a:defRPr/>
            </a:pPr>
            <a:endParaRPr lang="en-US" sz="1600" b="1" i="0" u="none" strike="noStrike" dirty="0">
              <a:effectLst/>
              <a:latin typeface="Avenir Roman"/>
              <a:ea typeface="Avenir Roman"/>
              <a:cs typeface="Avenir Roman"/>
              <a:sym typeface="Avenir Roman"/>
            </a:endParaRPr>
          </a:p>
          <a:p>
            <a:r>
              <a:rPr lang="en-US" sz="1600" b="1" i="0" u="none" strike="noStrike" dirty="0">
                <a:effectLst/>
                <a:latin typeface="Avenir Roman"/>
                <a:ea typeface="Avenir Roman"/>
                <a:cs typeface="Avenir Roman"/>
                <a:sym typeface="Avenir Roman"/>
              </a:rPr>
              <a:t>Note: </a:t>
            </a:r>
            <a:r>
              <a:rPr lang="en-US" sz="1600" b="0" i="0" u="none" strike="noStrike" dirty="0">
                <a:effectLst/>
                <a:latin typeface="Avenir Roman"/>
                <a:ea typeface="Avenir Roman"/>
                <a:cs typeface="Avenir Roman"/>
                <a:sym typeface="Avenir Roman"/>
              </a:rPr>
              <a:t>This is not required; however, in most cases, you want to store the program result so that you can do something with it (ex: Create a Journal that records the result).</a:t>
            </a:r>
          </a:p>
          <a:p>
            <a:pPr fontAlgn="base"/>
            <a:endParaRPr lang="en-US" sz="1600" b="0" i="0" u="none" strike="noStrike" dirty="0">
              <a:effectLst/>
              <a:latin typeface="Avenir Roman"/>
              <a:ea typeface="Avenir Roman"/>
              <a:cs typeface="Avenir Roman"/>
              <a:sym typeface="Avenir Roman"/>
            </a:endParaRPr>
          </a:p>
          <a:p>
            <a:pPr fontAlgn="base"/>
            <a:r>
              <a:rPr lang="en-US" sz="1600" b="0" i="0" u="none" strike="noStrike" dirty="0">
                <a:effectLst/>
                <a:latin typeface="Avenir Roman"/>
                <a:ea typeface="Avenir Roman"/>
                <a:cs typeface="Avenir Roman"/>
                <a:sym typeface="Avenir Roman"/>
              </a:rPr>
              <a:t>Define how the program should run:</a:t>
            </a:r>
          </a:p>
          <a:p>
            <a:pPr lvl="1" fontAlgn="base"/>
            <a:r>
              <a:rPr lang="en-US" sz="1600" b="0" i="0" u="none" strike="noStrike" dirty="0">
                <a:effectLst/>
                <a:latin typeface="Avenir Roman"/>
                <a:ea typeface="Avenir Roman"/>
                <a:cs typeface="Avenir Roman"/>
                <a:sym typeface="Avenir Roman"/>
              </a:rPr>
              <a:t>Run: In the drop-down, select the type of window to run the program in.</a:t>
            </a:r>
          </a:p>
          <a:p>
            <a:pPr lvl="2" fontAlgn="base"/>
            <a:r>
              <a:rPr lang="en-US" sz="1600" b="0" i="0" u="none" strike="noStrike" dirty="0">
                <a:effectLst/>
                <a:latin typeface="Avenir Roman"/>
                <a:ea typeface="Avenir Roman"/>
                <a:cs typeface="Avenir Roman"/>
                <a:sym typeface="Avenir Roman"/>
              </a:rPr>
              <a:t>Normal Window: Select this option to have the program run in a normal size window</a:t>
            </a:r>
          </a:p>
          <a:p>
            <a:pPr lvl="2" fontAlgn="base"/>
            <a:r>
              <a:rPr lang="en-US" sz="1600" b="0" i="0" u="none" strike="noStrike" dirty="0">
                <a:effectLst/>
                <a:latin typeface="Avenir Roman"/>
                <a:ea typeface="Avenir Roman"/>
                <a:cs typeface="Avenir Roman"/>
                <a:sym typeface="Avenir Roman"/>
              </a:rPr>
              <a:t>Minimized: Select this option to have the program run in a minimized window (shown in taskbar).</a:t>
            </a:r>
          </a:p>
          <a:p>
            <a:pPr lvl="2" fontAlgn="base"/>
            <a:r>
              <a:rPr lang="en-US" sz="1600" b="0" i="0" u="none" strike="noStrike" dirty="0">
                <a:effectLst/>
                <a:latin typeface="Avenir Roman"/>
                <a:ea typeface="Avenir Roman"/>
                <a:cs typeface="Avenir Roman"/>
                <a:sym typeface="Avenir Roman"/>
              </a:rPr>
              <a:t>Maximized: Select this option to have the program run in a maximized window (fills entire computer screen).</a:t>
            </a:r>
          </a:p>
          <a:p>
            <a:pPr lvl="2" fontAlgn="base"/>
            <a:r>
              <a:rPr lang="en-US" sz="1600" b="0" i="0" u="none" strike="noStrike" dirty="0">
                <a:effectLst/>
                <a:latin typeface="Avenir Roman"/>
                <a:ea typeface="Avenir Roman"/>
                <a:cs typeface="Avenir Roman"/>
                <a:sym typeface="Avenir Roman"/>
              </a:rPr>
              <a:t>With No Window: Select this option to have the program run without being shown in a window.</a:t>
            </a:r>
          </a:p>
          <a:p>
            <a:pPr lvl="1" fontAlgn="base"/>
            <a:r>
              <a:rPr lang="en-US" sz="1600" b="0" i="0" u="none" strike="noStrike" dirty="0">
                <a:effectLst/>
                <a:latin typeface="Avenir Roman"/>
                <a:ea typeface="Avenir Roman"/>
                <a:cs typeface="Avenir Roman"/>
                <a:sym typeface="Avenir Roman"/>
              </a:rPr>
              <a:t>Custom Run Verb: Provide an additional parameter that tells the program how to run (if the program requires one). </a:t>
            </a:r>
            <a:r>
              <a:rPr lang="en-US" sz="1600" b="1" i="0" u="none" strike="noStrike" dirty="0">
                <a:effectLst/>
                <a:latin typeface="Avenir Roman"/>
                <a:ea typeface="Avenir Roman"/>
                <a:cs typeface="Avenir Roman"/>
                <a:sym typeface="Avenir Roman"/>
              </a:rPr>
              <a:t>Note:</a:t>
            </a:r>
            <a:r>
              <a:rPr lang="en-US" sz="1600" b="0" i="0" u="none" strike="noStrike" dirty="0">
                <a:effectLst/>
                <a:latin typeface="Avenir Roman"/>
                <a:ea typeface="Avenir Roman"/>
                <a:cs typeface="Avenir Roman"/>
                <a:sym typeface="Avenir Roman"/>
              </a:rPr>
              <a:t> Some common verbs are NEW, OPEN, EDIT, and PRINT. Consult your program’s documentation to find out what verbs are available. If the program makes its list of supported verbs available, they are displayed in the drop-down.</a:t>
            </a:r>
          </a:p>
          <a:p>
            <a:pPr lvl="1" fontAlgn="base"/>
            <a:r>
              <a:rPr lang="en-US" sz="1600" b="0" i="0" u="none" strike="noStrike" dirty="0">
                <a:effectLst/>
                <a:latin typeface="Avenir Roman"/>
                <a:ea typeface="Avenir Roman"/>
                <a:cs typeface="Avenir Roman"/>
                <a:sym typeface="Avenir Roman"/>
              </a:rPr>
              <a:t>Pause after Run: Select this check box to have the One-Step pause for a few extra seconds after running the program before continuing to the next Action. Then, specify the number of seconds the One-Step should pause.</a:t>
            </a:r>
          </a:p>
          <a:p>
            <a:endParaRPr kumimoji="0" lang="en-US" sz="1600" b="1" i="0" u="none" strike="noStrike" cap="none" spc="0" normalizeH="0" baseline="0" dirty="0">
              <a:ln>
                <a:noFill/>
              </a:ln>
              <a:solidFill>
                <a:srgbClr val="000000"/>
              </a:solidFill>
              <a:effectLst/>
              <a:uFillTx/>
              <a:latin typeface="Avenir Roman"/>
              <a:sym typeface="Helvetica Light"/>
            </a:endParaRPr>
          </a:p>
          <a:p>
            <a:endParaRPr lang="en-US" b="1" dirty="0"/>
          </a:p>
          <a:p>
            <a:endParaRPr lang="en-US" dirty="0"/>
          </a:p>
        </p:txBody>
      </p:sp>
      <p:sp>
        <p:nvSpPr>
          <p:cNvPr id="4" name="Slide Number Placeholder 3"/>
          <p:cNvSpPr>
            <a:spLocks noGrp="1"/>
          </p:cNvSpPr>
          <p:nvPr>
            <p:ph type="sldNum" sz="quarter" idx="10"/>
          </p:nvPr>
        </p:nvSpPr>
        <p:spPr/>
        <p:txBody>
          <a:bodyPr/>
          <a:lstStyle/>
          <a:p>
            <a:fld id="{49B249D9-175E-40D3-9A3D-D92D94541214}" type="slidenum">
              <a:rPr lang="en-US" smtClean="0"/>
              <a:t>23</a:t>
            </a:fld>
            <a:endParaRPr lang="en-US"/>
          </a:p>
        </p:txBody>
      </p:sp>
    </p:spTree>
    <p:extLst>
      <p:ext uri="{BB962C8B-B14F-4D97-AF65-F5344CB8AC3E}">
        <p14:creationId xmlns:p14="http://schemas.microsoft.com/office/powerpoint/2010/main" val="223515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110EB0-D6A6-4D3D-A187-F5DA456813C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50259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6782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30561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pic>
        <p:nvPicPr>
          <p:cNvPr id="2" name="Picture 1"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sp>
        <p:nvSpPr>
          <p:cNvPr id="8" name="Text Placeholder 14"/>
          <p:cNvSpPr>
            <a:spLocks noGrp="1"/>
          </p:cNvSpPr>
          <p:nvPr>
            <p:ph type="body" sz="quarter" idx="10" hasCustomPrompt="1"/>
          </p:nvPr>
        </p:nvSpPr>
        <p:spPr>
          <a:xfrm>
            <a:off x="444360" y="376493"/>
            <a:ext cx="11273267"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9" name="Content Placeholder 2"/>
          <p:cNvSpPr>
            <a:spLocks noGrp="1"/>
          </p:cNvSpPr>
          <p:nvPr>
            <p:ph idx="1"/>
          </p:nvPr>
        </p:nvSpPr>
        <p:spPr>
          <a:xfrm>
            <a:off x="444360" y="1130578"/>
            <a:ext cx="11273267" cy="4306292"/>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4" name="TextBox 13"/>
          <p:cNvSpPr txBox="1"/>
          <p:nvPr userDrawn="1"/>
        </p:nvSpPr>
        <p:spPr>
          <a:xfrm>
            <a:off x="3619350" y="5991315"/>
            <a:ext cx="4225572"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Tree>
    <p:extLst>
      <p:ext uri="{BB962C8B-B14F-4D97-AF65-F5344CB8AC3E}">
        <p14:creationId xmlns:p14="http://schemas.microsoft.com/office/powerpoint/2010/main" val="421938007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Custom Layou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10" name="TextBox 9"/>
          <p:cNvSpPr txBox="1"/>
          <p:nvPr userDrawn="1"/>
        </p:nvSpPr>
        <p:spPr>
          <a:xfrm>
            <a:off x="739458" y="3240006"/>
            <a:ext cx="10713085" cy="781881"/>
          </a:xfrm>
          <a:prstGeom prst="rect">
            <a:avLst/>
          </a:prstGeom>
          <a:noFill/>
        </p:spPr>
        <p:txBody>
          <a:bodyPr wrap="square" rtlCol="0">
            <a:spAutoFit/>
          </a:bodyPr>
          <a:lstStyle/>
          <a:p>
            <a:pPr marL="0" algn="ctr" defTabSz="609585">
              <a:lnSpc>
                <a:spcPct val="120000"/>
              </a:lnSpc>
              <a:spcBef>
                <a:spcPts val="0"/>
              </a:spcBef>
              <a:spcAft>
                <a:spcPts val="0"/>
              </a:spcAft>
              <a:defRPr/>
            </a:pPr>
            <a:r>
              <a:rPr lang="en-US" sz="1867" dirty="0">
                <a:solidFill>
                  <a:srgbClr val="65AEFF"/>
                </a:solidFill>
              </a:rPr>
              <a:t>www.cherwell.com/conference</a:t>
            </a:r>
            <a:r>
              <a:rPr lang="en-US" sz="1867" baseline="0" dirty="0">
                <a:solidFill>
                  <a:srgbClr val="65AEFF"/>
                </a:solidFill>
              </a:rPr>
              <a:t> </a:t>
            </a:r>
            <a:br>
              <a:rPr lang="en-US" sz="1867" baseline="0" dirty="0">
                <a:solidFill>
                  <a:srgbClr val="65AEFF"/>
                </a:solidFill>
              </a:rPr>
            </a:br>
            <a:r>
              <a:rPr lang="en-US" sz="1867" dirty="0">
                <a:solidFill>
                  <a:srgbClr val="65AEFF"/>
                </a:solidFill>
              </a:rPr>
              <a:t>#CGC16</a:t>
            </a:r>
          </a:p>
        </p:txBody>
      </p:sp>
      <p:pic>
        <p:nvPicPr>
          <p:cNvPr id="13" name="Picture 12"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64585"/>
            <a:ext cx="5299720" cy="1785920"/>
          </a:xfrm>
          <a:prstGeom prst="rect">
            <a:avLst/>
          </a:prstGeom>
        </p:spPr>
      </p:pic>
      <p:sp>
        <p:nvSpPr>
          <p:cNvPr id="14" name="TextBox 13"/>
          <p:cNvSpPr txBox="1"/>
          <p:nvPr userDrawn="1"/>
        </p:nvSpPr>
        <p:spPr>
          <a:xfrm>
            <a:off x="3624161" y="2350131"/>
            <a:ext cx="4943681" cy="9163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indent="0" algn="ctr" defTabSz="778914" rtl="0" fontAlgn="auto" latinLnBrk="1" hangingPunct="0">
              <a:lnSpc>
                <a:spcPct val="100000"/>
              </a:lnSpc>
              <a:spcBef>
                <a:spcPts val="0"/>
              </a:spcBef>
              <a:spcAft>
                <a:spcPts val="0"/>
              </a:spcAft>
              <a:buClrTx/>
              <a:buSzTx/>
              <a:buFontTx/>
              <a:buNone/>
              <a:tabLst/>
            </a:pPr>
            <a:r>
              <a:rPr lang="en-US" sz="2533" i="1" dirty="0">
                <a:solidFill>
                  <a:srgbClr val="65AEFF"/>
                </a:solidFill>
                <a:latin typeface="+mn-lt"/>
                <a:ea typeface="+mn-ea"/>
                <a:cs typeface="+mn-cs"/>
                <a:sym typeface="Helvetica Light"/>
              </a:rPr>
              <a:t>Thank you for attending this session.</a:t>
            </a:r>
            <a:br>
              <a:rPr lang="en-US" sz="2533" i="1" dirty="0">
                <a:solidFill>
                  <a:srgbClr val="65AEFF"/>
                </a:solidFill>
                <a:latin typeface="+mn-lt"/>
                <a:ea typeface="+mn-ea"/>
                <a:cs typeface="+mn-cs"/>
                <a:sym typeface="Helvetica Light"/>
              </a:rPr>
            </a:br>
            <a:r>
              <a:rPr lang="en-US" sz="2533" i="1" dirty="0">
                <a:solidFill>
                  <a:srgbClr val="65AEFF"/>
                </a:solidFill>
                <a:latin typeface="+mn-lt"/>
                <a:ea typeface="+mn-ea"/>
                <a:cs typeface="+mn-cs"/>
                <a:sym typeface="Helvetica Light"/>
              </a:rPr>
              <a:t>Please fill out an evaluation form.</a:t>
            </a:r>
            <a:endParaRPr kumimoji="0" lang="en-US" sz="2533" b="0" i="0" u="none" strike="noStrike" cap="none" spc="0" normalizeH="0" baseline="0" dirty="0">
              <a:ln>
                <a:noFill/>
              </a:ln>
              <a:solidFill>
                <a:srgbClr val="65AEFF"/>
              </a:solidFill>
              <a:effectLst/>
              <a:uFillTx/>
              <a:latin typeface="+mn-lt"/>
              <a:ea typeface="+mn-ea"/>
              <a:cs typeface="+mn-cs"/>
              <a:sym typeface="Helvetica Light"/>
            </a:endParaRPr>
          </a:p>
        </p:txBody>
      </p:sp>
    </p:spTree>
    <p:extLst>
      <p:ext uri="{BB962C8B-B14F-4D97-AF65-F5344CB8AC3E}">
        <p14:creationId xmlns:p14="http://schemas.microsoft.com/office/powerpoint/2010/main" val="351179254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9" name="Text Placeholder 14"/>
          <p:cNvSpPr>
            <a:spLocks noGrp="1"/>
          </p:cNvSpPr>
          <p:nvPr>
            <p:ph type="body" sz="quarter" idx="10" hasCustomPrompt="1"/>
          </p:nvPr>
        </p:nvSpPr>
        <p:spPr>
          <a:xfrm>
            <a:off x="747247" y="3423246"/>
            <a:ext cx="10705296" cy="516117"/>
          </a:xfrm>
          <a:prstGeom prst="rect">
            <a:avLst/>
          </a:prstGeom>
          <a:noFill/>
          <a:ln>
            <a:noFill/>
          </a:ln>
        </p:spPr>
        <p:txBody>
          <a:bodyPr vert="horz" lIns="57366" tIns="28685" rIns="57366" bIns="28685"/>
          <a:lstStyle>
            <a:lvl1pPr marL="0" indent="0" algn="ctr">
              <a:buFontTx/>
              <a:buNone/>
              <a:defRPr sz="2533" b="0" i="0" baseline="0">
                <a:solidFill>
                  <a:srgbClr val="57B047"/>
                </a:solidFill>
              </a:defRPr>
            </a:lvl1pPr>
          </a:lstStyle>
          <a:p>
            <a:pPr lvl="0"/>
            <a:r>
              <a:rPr lang="en-US" dirty="0"/>
              <a:t>Topic Title</a:t>
            </a:r>
          </a:p>
        </p:txBody>
      </p:sp>
      <p:sp>
        <p:nvSpPr>
          <p:cNvPr id="10" name="Text Placeholder 16"/>
          <p:cNvSpPr>
            <a:spLocks noGrp="1"/>
          </p:cNvSpPr>
          <p:nvPr>
            <p:ph type="body" sz="quarter" idx="11" hasCustomPrompt="1"/>
          </p:nvPr>
        </p:nvSpPr>
        <p:spPr>
          <a:xfrm>
            <a:off x="747247" y="3881770"/>
            <a:ext cx="10705296" cy="355084"/>
          </a:xfrm>
          <a:prstGeom prst="rect">
            <a:avLst/>
          </a:prstGeom>
          <a:noFill/>
          <a:ln>
            <a:noFill/>
          </a:ln>
        </p:spPr>
        <p:txBody>
          <a:bodyPr vert="horz" lIns="57366" tIns="28685" rIns="57366" bIns="28685"/>
          <a:lstStyle>
            <a:lvl1pPr marL="0" indent="0" algn="ctr">
              <a:buFontTx/>
              <a:buNone/>
              <a:defRPr sz="1867" baseline="0">
                <a:solidFill>
                  <a:srgbClr val="57B047"/>
                </a:solidFill>
              </a:defRPr>
            </a:lvl1pPr>
          </a:lstStyle>
          <a:p>
            <a:pPr lvl="0"/>
            <a:r>
              <a:rPr lang="en-US" dirty="0"/>
              <a:t>First and Last Name</a:t>
            </a:r>
          </a:p>
        </p:txBody>
      </p:sp>
      <p:sp>
        <p:nvSpPr>
          <p:cNvPr id="11" name="Text Placeholder 16"/>
          <p:cNvSpPr>
            <a:spLocks noGrp="1"/>
          </p:cNvSpPr>
          <p:nvPr>
            <p:ph type="body" sz="quarter" idx="12" hasCustomPrompt="1"/>
          </p:nvPr>
        </p:nvSpPr>
        <p:spPr>
          <a:xfrm>
            <a:off x="747247" y="4270725"/>
            <a:ext cx="10705296" cy="355084"/>
          </a:xfrm>
          <a:prstGeom prst="rect">
            <a:avLst/>
          </a:prstGeom>
          <a:noFill/>
          <a:ln>
            <a:noFill/>
          </a:ln>
        </p:spPr>
        <p:txBody>
          <a:bodyPr vert="horz" lIns="57366" tIns="28685" rIns="57366" bIns="28685"/>
          <a:lstStyle>
            <a:lvl1pPr marL="0" indent="0" algn="ctr">
              <a:buFontTx/>
              <a:buNone/>
              <a:defRPr sz="1600" baseline="0">
                <a:solidFill>
                  <a:srgbClr val="57B047"/>
                </a:solidFill>
              </a:defRPr>
            </a:lvl1pPr>
          </a:lstStyle>
          <a:p>
            <a:pPr lvl="0"/>
            <a:r>
              <a:rPr lang="en-US" dirty="0"/>
              <a:t>Job Title, Company Name</a:t>
            </a:r>
          </a:p>
        </p:txBody>
      </p:sp>
      <p:pic>
        <p:nvPicPr>
          <p:cNvPr id="12" name="Picture 11"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34701"/>
            <a:ext cx="5299720" cy="17859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98460" y="2447672"/>
            <a:ext cx="995081" cy="914400"/>
          </a:xfrm>
          <a:prstGeom prst="rect">
            <a:avLst/>
          </a:prstGeom>
        </p:spPr>
      </p:pic>
    </p:spTree>
    <p:extLst>
      <p:ext uri="{BB962C8B-B14F-4D97-AF65-F5344CB8AC3E}">
        <p14:creationId xmlns:p14="http://schemas.microsoft.com/office/powerpoint/2010/main" val="9674326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05313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110EB0-D6A6-4D3D-A187-F5DA456813C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32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10EB0-D6A6-4D3D-A187-F5DA456813C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57298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10EB0-D6A6-4D3D-A187-F5DA456813CC}"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7376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10EB0-D6A6-4D3D-A187-F5DA456813CC}"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27106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10EB0-D6A6-4D3D-A187-F5DA456813CC}"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260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43697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92827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10EB0-D6A6-4D3D-A187-F5DA456813CC}" type="datetimeFigureOut">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BA4C3-A530-4C89-B80F-AB12EF08AD13}" type="slidenum">
              <a:rPr lang="en-US" smtClean="0"/>
              <a:t>‹#›</a:t>
            </a:fld>
            <a:endParaRPr lang="en-US"/>
          </a:p>
        </p:txBody>
      </p:sp>
    </p:spTree>
    <p:extLst>
      <p:ext uri="{BB962C8B-B14F-4D97-AF65-F5344CB8AC3E}">
        <p14:creationId xmlns:p14="http://schemas.microsoft.com/office/powerpoint/2010/main" val="32594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crosoft.com/en-us/download/details.aspx?id=50395"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technet.microsoft.com/en-us/scriptcenter"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Building Powerful Workflow Automation with Cherwell and PowerShell</a:t>
            </a:r>
          </a:p>
        </p:txBody>
      </p:sp>
      <p:pic>
        <p:nvPicPr>
          <p:cNvPr id="5" name="Picture 4"/>
          <p:cNvPicPr>
            <a:picLocks noChangeAspect="1"/>
          </p:cNvPicPr>
          <p:nvPr/>
        </p:nvPicPr>
        <p:blipFill>
          <a:blip r:embed="rId2"/>
          <a:stretch>
            <a:fillRect/>
          </a:stretch>
        </p:blipFill>
        <p:spPr>
          <a:xfrm>
            <a:off x="2604836" y="3939856"/>
            <a:ext cx="1736503" cy="2307720"/>
          </a:xfrm>
          <a:prstGeom prst="rect">
            <a:avLst/>
          </a:prstGeom>
        </p:spPr>
      </p:pic>
      <p:pic>
        <p:nvPicPr>
          <p:cNvPr id="6" name="Picture 5"/>
          <p:cNvPicPr>
            <a:picLocks noChangeAspect="1"/>
          </p:cNvPicPr>
          <p:nvPr/>
        </p:nvPicPr>
        <p:blipFill>
          <a:blip r:embed="rId3"/>
          <a:stretch>
            <a:fillRect/>
          </a:stretch>
        </p:blipFill>
        <p:spPr>
          <a:xfrm>
            <a:off x="5243777" y="3939363"/>
            <a:ext cx="1707038" cy="2308213"/>
          </a:xfrm>
          <a:prstGeom prst="rect">
            <a:avLst/>
          </a:prstGeom>
        </p:spPr>
      </p:pic>
      <p:pic>
        <p:nvPicPr>
          <p:cNvPr id="8" name="Picture 7"/>
          <p:cNvPicPr>
            <a:picLocks noChangeAspect="1"/>
          </p:cNvPicPr>
          <p:nvPr/>
        </p:nvPicPr>
        <p:blipFill>
          <a:blip r:embed="rId4"/>
          <a:stretch>
            <a:fillRect/>
          </a:stretch>
        </p:blipFill>
        <p:spPr>
          <a:xfrm>
            <a:off x="7853253" y="3937754"/>
            <a:ext cx="1771591" cy="2311432"/>
          </a:xfrm>
          <a:prstGeom prst="rect">
            <a:avLst/>
          </a:prstGeom>
        </p:spPr>
      </p:pic>
    </p:spTree>
    <p:extLst>
      <p:ext uri="{BB962C8B-B14F-4D97-AF65-F5344CB8AC3E}">
        <p14:creationId xmlns:p14="http://schemas.microsoft.com/office/powerpoint/2010/main" val="29530950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Comparison Operators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 -</a:t>
            </a:r>
            <a:r>
              <a:rPr lang="en-US" dirty="0" err="1">
                <a:solidFill>
                  <a:schemeClr val="tx1"/>
                </a:solidFill>
              </a:rPr>
              <a:t>eq</a:t>
            </a:r>
            <a:r>
              <a:rPr lang="en-US" dirty="0">
                <a:solidFill>
                  <a:schemeClr val="tx1"/>
                </a:solidFill>
              </a:rPr>
              <a:t>             Equal</a:t>
            </a:r>
          </a:p>
          <a:p>
            <a:r>
              <a:rPr lang="en-US" dirty="0">
                <a:solidFill>
                  <a:schemeClr val="tx1"/>
                </a:solidFill>
              </a:rPr>
              <a:t> -ne             Not equal</a:t>
            </a:r>
          </a:p>
          <a:p>
            <a:r>
              <a:rPr lang="en-US" dirty="0">
                <a:solidFill>
                  <a:schemeClr val="tx1"/>
                </a:solidFill>
              </a:rPr>
              <a:t> -</a:t>
            </a:r>
            <a:r>
              <a:rPr lang="en-US" dirty="0" err="1">
                <a:solidFill>
                  <a:schemeClr val="tx1"/>
                </a:solidFill>
              </a:rPr>
              <a:t>ge</a:t>
            </a:r>
            <a:r>
              <a:rPr lang="en-US" dirty="0">
                <a:solidFill>
                  <a:schemeClr val="tx1"/>
                </a:solidFill>
              </a:rPr>
              <a:t>             Greater than or equal</a:t>
            </a:r>
          </a:p>
          <a:p>
            <a:r>
              <a:rPr lang="en-US" dirty="0">
                <a:solidFill>
                  <a:schemeClr val="tx1"/>
                </a:solidFill>
              </a:rPr>
              <a:t> -</a:t>
            </a:r>
            <a:r>
              <a:rPr lang="en-US" dirty="0" err="1">
                <a:solidFill>
                  <a:schemeClr val="tx1"/>
                </a:solidFill>
              </a:rPr>
              <a:t>gt</a:t>
            </a:r>
            <a:r>
              <a:rPr lang="en-US" dirty="0">
                <a:solidFill>
                  <a:schemeClr val="tx1"/>
                </a:solidFill>
              </a:rPr>
              <a:t>             Greater than</a:t>
            </a:r>
          </a:p>
          <a:p>
            <a:r>
              <a:rPr lang="en-US" dirty="0">
                <a:solidFill>
                  <a:schemeClr val="tx1"/>
                </a:solidFill>
              </a:rPr>
              <a:t> -</a:t>
            </a:r>
            <a:r>
              <a:rPr lang="en-US" dirty="0" err="1">
                <a:solidFill>
                  <a:schemeClr val="tx1"/>
                </a:solidFill>
              </a:rPr>
              <a:t>lt</a:t>
            </a:r>
            <a:r>
              <a:rPr lang="en-US" dirty="0">
                <a:solidFill>
                  <a:schemeClr val="tx1"/>
                </a:solidFill>
              </a:rPr>
              <a:t>             Less than</a:t>
            </a:r>
          </a:p>
          <a:p>
            <a:r>
              <a:rPr lang="en-US" dirty="0">
                <a:solidFill>
                  <a:schemeClr val="tx1"/>
                </a:solidFill>
              </a:rPr>
              <a:t> -le             Less than or equal</a:t>
            </a:r>
          </a:p>
          <a:p>
            <a:r>
              <a:rPr lang="en-US" dirty="0">
                <a:solidFill>
                  <a:schemeClr val="tx1"/>
                </a:solidFill>
              </a:rPr>
              <a:t> -like           Wildcard comparison</a:t>
            </a:r>
          </a:p>
          <a:p>
            <a:r>
              <a:rPr lang="en-US" dirty="0">
                <a:solidFill>
                  <a:schemeClr val="tx1"/>
                </a:solidFill>
              </a:rPr>
              <a:t> -</a:t>
            </a:r>
            <a:r>
              <a:rPr lang="en-US" dirty="0" err="1">
                <a:solidFill>
                  <a:schemeClr val="tx1"/>
                </a:solidFill>
              </a:rPr>
              <a:t>notlike</a:t>
            </a:r>
            <a:r>
              <a:rPr lang="en-US" dirty="0">
                <a:solidFill>
                  <a:schemeClr val="tx1"/>
                </a:solidFill>
              </a:rPr>
              <a:t>        Wildcard comparison</a:t>
            </a:r>
          </a:p>
          <a:p>
            <a:r>
              <a:rPr lang="en-US" dirty="0">
                <a:solidFill>
                  <a:schemeClr val="tx1"/>
                </a:solidFill>
              </a:rPr>
              <a:t> -match          Regular expression comparison</a:t>
            </a:r>
          </a:p>
          <a:p>
            <a:r>
              <a:rPr lang="en-US" dirty="0">
                <a:solidFill>
                  <a:schemeClr val="tx1"/>
                </a:solidFill>
              </a:rPr>
              <a:t> -</a:t>
            </a:r>
            <a:r>
              <a:rPr lang="en-US" dirty="0" err="1">
                <a:solidFill>
                  <a:schemeClr val="tx1"/>
                </a:solidFill>
              </a:rPr>
              <a:t>notmatch</a:t>
            </a:r>
            <a:r>
              <a:rPr lang="en-US" dirty="0">
                <a:solidFill>
                  <a:schemeClr val="tx1"/>
                </a:solidFill>
              </a:rPr>
              <a:t>       Regular expression comparison</a:t>
            </a:r>
          </a:p>
          <a:p>
            <a:r>
              <a:rPr lang="en-US" dirty="0">
                <a:solidFill>
                  <a:schemeClr val="tx1"/>
                </a:solidFill>
              </a:rPr>
              <a:t> -replace        </a:t>
            </a:r>
            <a:r>
              <a:rPr lang="en-US" dirty="0" err="1">
                <a:solidFill>
                  <a:schemeClr val="tx1"/>
                </a:solidFill>
              </a:rPr>
              <a:t>Replace</a:t>
            </a:r>
            <a:r>
              <a:rPr lang="en-US" dirty="0">
                <a:solidFill>
                  <a:schemeClr val="tx1"/>
                </a:solidFill>
              </a:rPr>
              <a:t> operator</a:t>
            </a:r>
          </a:p>
          <a:p>
            <a:r>
              <a:rPr lang="en-US" dirty="0">
                <a:solidFill>
                  <a:schemeClr val="tx1"/>
                </a:solidFill>
              </a:rPr>
              <a:t> -contains       Containment operator</a:t>
            </a:r>
          </a:p>
          <a:p>
            <a:r>
              <a:rPr lang="en-US" dirty="0">
                <a:solidFill>
                  <a:schemeClr val="tx1"/>
                </a:solidFill>
              </a:rPr>
              <a:t> -</a:t>
            </a:r>
            <a:r>
              <a:rPr lang="en-US" dirty="0" err="1">
                <a:solidFill>
                  <a:schemeClr val="tx1"/>
                </a:solidFill>
              </a:rPr>
              <a:t>notcontains</a:t>
            </a:r>
            <a:r>
              <a:rPr lang="en-US" dirty="0">
                <a:solidFill>
                  <a:schemeClr val="tx1"/>
                </a:solidFill>
              </a:rPr>
              <a:t>    Containment operator</a:t>
            </a:r>
          </a:p>
          <a:p>
            <a:r>
              <a:rPr lang="en-US" dirty="0">
                <a:solidFill>
                  <a:schemeClr val="tx1"/>
                </a:solidFill>
              </a:rPr>
              <a:t> -</a:t>
            </a:r>
            <a:r>
              <a:rPr lang="en-US" dirty="0" err="1">
                <a:solidFill>
                  <a:schemeClr val="tx1"/>
                </a:solidFill>
              </a:rPr>
              <a:t>shl</a:t>
            </a:r>
            <a:r>
              <a:rPr lang="en-US" dirty="0">
                <a:solidFill>
                  <a:schemeClr val="tx1"/>
                </a:solidFill>
              </a:rPr>
              <a:t>            Shift bits left (PowerShell 3.0)</a:t>
            </a:r>
          </a:p>
          <a:p>
            <a:r>
              <a:rPr lang="en-US" dirty="0">
                <a:solidFill>
                  <a:schemeClr val="tx1"/>
                </a:solidFill>
              </a:rPr>
              <a:t> -</a:t>
            </a:r>
            <a:r>
              <a:rPr lang="en-US" dirty="0" err="1">
                <a:solidFill>
                  <a:schemeClr val="tx1"/>
                </a:solidFill>
              </a:rPr>
              <a:t>shr</a:t>
            </a:r>
            <a:r>
              <a:rPr lang="en-US" dirty="0">
                <a:solidFill>
                  <a:schemeClr val="tx1"/>
                </a:solidFill>
              </a:rPr>
              <a:t>            Shift bits right – preserves sign for signed values.(PowerShell 3.0)</a:t>
            </a:r>
          </a:p>
          <a:p>
            <a:r>
              <a:rPr lang="en-US" dirty="0">
                <a:solidFill>
                  <a:schemeClr val="tx1"/>
                </a:solidFill>
              </a:rPr>
              <a:t> -in             Like –contains, but with the operands reversed.(PowerShell 3.0)</a:t>
            </a:r>
          </a:p>
          <a:p>
            <a:r>
              <a:rPr lang="en-US" dirty="0">
                <a:solidFill>
                  <a:schemeClr val="tx1"/>
                </a:solidFill>
              </a:rPr>
              <a:t> -</a:t>
            </a:r>
            <a:r>
              <a:rPr lang="en-US" dirty="0" err="1">
                <a:solidFill>
                  <a:schemeClr val="tx1"/>
                </a:solidFill>
              </a:rPr>
              <a:t>notin</a:t>
            </a:r>
            <a:r>
              <a:rPr lang="en-US" dirty="0">
                <a:solidFill>
                  <a:schemeClr val="tx1"/>
                </a:solidFill>
              </a:rPr>
              <a:t>          Like –</a:t>
            </a:r>
            <a:r>
              <a:rPr lang="en-US" dirty="0" err="1">
                <a:solidFill>
                  <a:schemeClr val="tx1"/>
                </a:solidFill>
              </a:rPr>
              <a:t>notcontains</a:t>
            </a:r>
            <a:r>
              <a:rPr lang="en-US" dirty="0">
                <a:solidFill>
                  <a:schemeClr val="tx1"/>
                </a:solidFill>
              </a:rPr>
              <a:t>, but with the operands reversed.(PowerShell 3.0)</a:t>
            </a:r>
          </a:p>
        </p:txBody>
      </p:sp>
    </p:spTree>
    <p:extLst>
      <p:ext uri="{BB962C8B-B14F-4D97-AF65-F5344CB8AC3E}">
        <p14:creationId xmlns:p14="http://schemas.microsoft.com/office/powerpoint/2010/main" val="29185934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Comparison Operators (example)</a:t>
            </a:r>
            <a:endParaRPr lang="en-US" dirty="0"/>
          </a:p>
        </p:txBody>
      </p:sp>
      <p:sp>
        <p:nvSpPr>
          <p:cNvPr id="3" name="Content Placeholder 2"/>
          <p:cNvSpPr>
            <a:spLocks noGrp="1"/>
          </p:cNvSpPr>
          <p:nvPr>
            <p:ph idx="1"/>
          </p:nvPr>
        </p:nvSpPr>
        <p:spPr>
          <a:xfrm>
            <a:off x="444360" y="1256894"/>
            <a:ext cx="5382009" cy="4179976"/>
          </a:xfrm>
        </p:spPr>
        <p:txBody>
          <a:bodyPr>
            <a:noAutofit/>
          </a:bodyPr>
          <a:lstStyle/>
          <a:p>
            <a:r>
              <a:rPr lang="en-US" sz="2000" dirty="0">
                <a:solidFill>
                  <a:schemeClr val="bg1">
                    <a:lumMod val="50000"/>
                  </a:schemeClr>
                </a:solidFill>
              </a:rPr>
              <a:t>PS C:\&gt; </a:t>
            </a:r>
            <a:r>
              <a:rPr lang="en-US" sz="2000" dirty="0">
                <a:solidFill>
                  <a:schemeClr val="tx1"/>
                </a:solidFill>
              </a:rPr>
              <a:t>"</a:t>
            </a:r>
            <a:r>
              <a:rPr lang="en-US" sz="2000" dirty="0" err="1">
                <a:solidFill>
                  <a:schemeClr val="tx1"/>
                </a:solidFill>
              </a:rPr>
              <a:t>abc</a:t>
            </a:r>
            <a:r>
              <a:rPr lang="en-US" sz="2000" dirty="0">
                <a:solidFill>
                  <a:schemeClr val="tx1"/>
                </a:solidFill>
              </a:rPr>
              <a:t>" </a:t>
            </a:r>
            <a:r>
              <a:rPr lang="en-US" sz="2000" b="1" dirty="0">
                <a:solidFill>
                  <a:schemeClr val="tx1"/>
                </a:solidFill>
              </a:rPr>
              <a:t>-ne </a:t>
            </a:r>
            <a:r>
              <a:rPr lang="en-US" sz="2000" dirty="0">
                <a:solidFill>
                  <a:schemeClr val="tx1"/>
                </a:solidFill>
              </a:rPr>
              <a:t>"</a:t>
            </a:r>
            <a:r>
              <a:rPr lang="en-US" sz="2000" dirty="0" err="1">
                <a:solidFill>
                  <a:schemeClr val="tx1"/>
                </a:solidFill>
              </a:rPr>
              <a:t>def</a:t>
            </a:r>
            <a:r>
              <a:rPr lang="en-US" sz="2000" dirty="0">
                <a:solidFill>
                  <a:schemeClr val="tx1"/>
                </a:solidFill>
              </a:rPr>
              <a:t>"</a:t>
            </a:r>
          </a:p>
          <a:p>
            <a:pPr marL="0" indent="0">
              <a:buNone/>
            </a:pPr>
            <a:r>
              <a:rPr lang="en-US" sz="2000" dirty="0">
                <a:solidFill>
                  <a:schemeClr val="tx1"/>
                </a:solidFill>
              </a:rPr>
              <a:t>      True</a:t>
            </a:r>
          </a:p>
          <a:p>
            <a:pPr marL="0" indent="0">
              <a:buNone/>
            </a:pPr>
            <a:endParaRPr lang="en-CA" sz="2000" dirty="0">
              <a:solidFill>
                <a:schemeClr val="tx1"/>
              </a:solidFill>
            </a:endParaRPr>
          </a:p>
          <a:p>
            <a:r>
              <a:rPr lang="da-DK" sz="2000" dirty="0">
                <a:solidFill>
                  <a:schemeClr val="bg1">
                    <a:lumMod val="50000"/>
                  </a:schemeClr>
                </a:solidFill>
              </a:rPr>
              <a:t>PS C:\&gt; </a:t>
            </a:r>
            <a:r>
              <a:rPr lang="da-DK" sz="2000" dirty="0">
                <a:solidFill>
                  <a:schemeClr val="tx1"/>
                </a:solidFill>
              </a:rPr>
              <a:t>8 </a:t>
            </a:r>
            <a:r>
              <a:rPr lang="da-DK" sz="2000" b="1" dirty="0">
                <a:solidFill>
                  <a:schemeClr val="tx1"/>
                </a:solidFill>
              </a:rPr>
              <a:t>-gt </a:t>
            </a:r>
            <a:r>
              <a:rPr lang="da-DK" sz="2000" dirty="0">
                <a:solidFill>
                  <a:schemeClr val="tx1"/>
                </a:solidFill>
              </a:rPr>
              <a:t>6</a:t>
            </a:r>
          </a:p>
          <a:p>
            <a:pPr marL="0" indent="0">
              <a:buNone/>
            </a:pPr>
            <a:r>
              <a:rPr lang="da-DK" sz="2000" dirty="0">
                <a:solidFill>
                  <a:schemeClr val="tx1"/>
                </a:solidFill>
              </a:rPr>
              <a:t>      True</a:t>
            </a:r>
          </a:p>
          <a:p>
            <a:pPr marL="0" indent="0">
              <a:buNone/>
            </a:pPr>
            <a:endParaRPr lang="da-DK" sz="2000" dirty="0">
              <a:solidFill>
                <a:schemeClr val="tx1"/>
              </a:solidFill>
            </a:endParaRPr>
          </a:p>
          <a:p>
            <a:r>
              <a:rPr lang="en-US" sz="2000" dirty="0">
                <a:solidFill>
                  <a:schemeClr val="bg1">
                    <a:lumMod val="50000"/>
                  </a:schemeClr>
                </a:solidFill>
              </a:rPr>
              <a:t>PS C:\&gt; </a:t>
            </a:r>
            <a:r>
              <a:rPr lang="en-US" sz="2000" dirty="0">
                <a:solidFill>
                  <a:schemeClr val="tx1"/>
                </a:solidFill>
              </a:rPr>
              <a:t>"Windows PowerShell" </a:t>
            </a:r>
            <a:r>
              <a:rPr lang="en-US" sz="2000" b="1" dirty="0">
                <a:solidFill>
                  <a:schemeClr val="tx1"/>
                </a:solidFill>
              </a:rPr>
              <a:t>-like </a:t>
            </a:r>
            <a:r>
              <a:rPr lang="en-US" sz="2000" dirty="0">
                <a:solidFill>
                  <a:schemeClr val="tx1"/>
                </a:solidFill>
              </a:rPr>
              <a:t>"*shell"</a:t>
            </a:r>
          </a:p>
          <a:p>
            <a:pPr marL="0" indent="0">
              <a:buNone/>
            </a:pPr>
            <a:r>
              <a:rPr lang="en-US" sz="2000" dirty="0">
                <a:solidFill>
                  <a:schemeClr val="tx1"/>
                </a:solidFill>
              </a:rPr>
              <a:t>      True</a:t>
            </a:r>
          </a:p>
          <a:p>
            <a:pPr marL="0" indent="0">
              <a:buNone/>
            </a:pPr>
            <a:endParaRPr lang="en-CA" sz="2000" dirty="0">
              <a:solidFill>
                <a:schemeClr val="tx1"/>
              </a:solidFill>
            </a:endParaRPr>
          </a:p>
          <a:p>
            <a:r>
              <a:rPr lang="en-US" sz="2000" dirty="0">
                <a:solidFill>
                  <a:schemeClr val="bg1">
                    <a:lumMod val="50000"/>
                  </a:schemeClr>
                </a:solidFill>
              </a:rPr>
              <a:t>PS C:\&gt; </a:t>
            </a:r>
            <a:r>
              <a:rPr lang="en-US" sz="2000" dirty="0">
                <a:solidFill>
                  <a:schemeClr val="tx1"/>
                </a:solidFill>
              </a:rPr>
              <a:t>"</a:t>
            </a:r>
            <a:r>
              <a:rPr lang="en-US" sz="2000" dirty="0" err="1">
                <a:solidFill>
                  <a:schemeClr val="tx1"/>
                </a:solidFill>
              </a:rPr>
              <a:t>abc</a:t>
            </a:r>
            <a:r>
              <a:rPr lang="en-US" sz="2000" dirty="0">
                <a:solidFill>
                  <a:schemeClr val="tx1"/>
                </a:solidFill>
              </a:rPr>
              <a:t>", "</a:t>
            </a:r>
            <a:r>
              <a:rPr lang="en-US" sz="2000" dirty="0" err="1">
                <a:solidFill>
                  <a:schemeClr val="tx1"/>
                </a:solidFill>
              </a:rPr>
              <a:t>def</a:t>
            </a:r>
            <a:r>
              <a:rPr lang="en-US" sz="2000" dirty="0">
                <a:solidFill>
                  <a:schemeClr val="tx1"/>
                </a:solidFill>
              </a:rPr>
              <a:t>" </a:t>
            </a:r>
            <a:r>
              <a:rPr lang="en-US" sz="2000" b="1" dirty="0">
                <a:solidFill>
                  <a:schemeClr val="tx1"/>
                </a:solidFill>
              </a:rPr>
              <a:t>-Contains </a:t>
            </a:r>
            <a:r>
              <a:rPr lang="en-US" sz="2000" dirty="0">
                <a:solidFill>
                  <a:schemeClr val="tx1"/>
                </a:solidFill>
              </a:rPr>
              <a:t>"</a:t>
            </a:r>
            <a:r>
              <a:rPr lang="en-US" sz="2000" dirty="0" err="1">
                <a:solidFill>
                  <a:schemeClr val="tx1"/>
                </a:solidFill>
              </a:rPr>
              <a:t>def</a:t>
            </a:r>
            <a:r>
              <a:rPr lang="en-US" sz="2000" dirty="0">
                <a:solidFill>
                  <a:schemeClr val="tx1"/>
                </a:solidFill>
              </a:rPr>
              <a:t>"</a:t>
            </a:r>
          </a:p>
          <a:p>
            <a:pPr marL="0" indent="0">
              <a:buNone/>
            </a:pPr>
            <a:r>
              <a:rPr lang="en-US" sz="2000" dirty="0">
                <a:solidFill>
                  <a:schemeClr val="tx1"/>
                </a:solidFill>
              </a:rPr>
              <a:t>      True</a:t>
            </a:r>
          </a:p>
        </p:txBody>
      </p:sp>
      <p:sp>
        <p:nvSpPr>
          <p:cNvPr id="7" name="Content Placeholder 2"/>
          <p:cNvSpPr txBox="1">
            <a:spLocks/>
          </p:cNvSpPr>
          <p:nvPr/>
        </p:nvSpPr>
        <p:spPr>
          <a:xfrm>
            <a:off x="5826369" y="1256894"/>
            <a:ext cx="6013939" cy="4179976"/>
          </a:xfrm>
          <a:prstGeom prst="rect">
            <a:avLst/>
          </a:prstGeom>
        </p:spPr>
        <p:txBody>
          <a:bodyPr vert="horz" lIns="91440" tIns="45720" rIns="91440" bIns="45720" rtlCol="0">
            <a:normAutofit/>
          </a:bodyPr>
          <a:lstStyle>
            <a:lvl1pPr marL="380990" indent="-380990" algn="l" defTabSz="914400" rtl="0" eaLnBrk="1" latinLnBrk="0" hangingPunct="1">
              <a:lnSpc>
                <a:spcPct val="90000"/>
              </a:lnSpc>
              <a:spcBef>
                <a:spcPts val="224"/>
              </a:spcBef>
              <a:buFont typeface="Arial"/>
              <a:buChar char="•"/>
              <a:defRPr sz="2133" kern="1200">
                <a:solidFill>
                  <a:srgbClr val="898C8D"/>
                </a:solidFill>
                <a:latin typeface="+mn-lt"/>
                <a:ea typeface="+mn-ea"/>
                <a:cs typeface="+mn-cs"/>
              </a:defRPr>
            </a:lvl1pPr>
            <a:lvl2pPr marL="828999" indent="-463284" algn="l" defTabSz="914400" rtl="0" eaLnBrk="1" latinLnBrk="0" hangingPunct="1">
              <a:lnSpc>
                <a:spcPct val="90000"/>
              </a:lnSpc>
              <a:spcBef>
                <a:spcPts val="224"/>
              </a:spcBef>
              <a:buClr>
                <a:srgbClr val="898C8D"/>
              </a:buClr>
              <a:buFont typeface="Arial"/>
              <a:buChar char="•"/>
              <a:defRPr sz="1867" kern="1200">
                <a:solidFill>
                  <a:srgbClr val="898C8D"/>
                </a:solidFill>
                <a:latin typeface="+mn-lt"/>
                <a:ea typeface="+mn-ea"/>
                <a:cs typeface="+mn-cs"/>
              </a:defRPr>
            </a:lvl2pPr>
            <a:lvl3pPr marL="1143000" indent="-228600" algn="l" defTabSz="914400" rtl="0" eaLnBrk="1" latinLnBrk="0" hangingPunct="1">
              <a:lnSpc>
                <a:spcPct val="90000"/>
              </a:lnSpc>
              <a:spcBef>
                <a:spcPts val="224"/>
              </a:spcBef>
              <a:buFont typeface="Arial" panose="020B0604020202020204" pitchFamily="34" charset="0"/>
              <a:buChar char="•"/>
              <a:defRPr sz="2133" kern="1200">
                <a:solidFill>
                  <a:srgbClr val="898C8D"/>
                </a:solidFill>
                <a:latin typeface="+mn-lt"/>
                <a:ea typeface="+mn-ea"/>
                <a:cs typeface="+mn-cs"/>
              </a:defRPr>
            </a:lvl3pPr>
            <a:lvl4pPr marL="16002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4pPr>
            <a:lvl5pPr marL="20574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lumMod val="50000"/>
                  </a:schemeClr>
                </a:solidFill>
              </a:rPr>
              <a:t>PS C:\&gt; </a:t>
            </a:r>
            <a:r>
              <a:rPr lang="en-US" sz="2000" dirty="0">
                <a:solidFill>
                  <a:schemeClr val="tx1"/>
                </a:solidFill>
              </a:rPr>
              <a:t>"Get-Process" </a:t>
            </a:r>
            <a:r>
              <a:rPr lang="en-US" sz="2000" b="1" dirty="0">
                <a:solidFill>
                  <a:schemeClr val="tx1"/>
                </a:solidFill>
              </a:rPr>
              <a:t>-Replace </a:t>
            </a:r>
            <a:r>
              <a:rPr lang="en-US" sz="2000" dirty="0">
                <a:solidFill>
                  <a:schemeClr val="tx1"/>
                </a:solidFill>
              </a:rPr>
              <a:t>"Get", "Stop“</a:t>
            </a:r>
            <a:br>
              <a:rPr lang="en-US" sz="2000" dirty="0">
                <a:solidFill>
                  <a:schemeClr val="tx1"/>
                </a:solidFill>
              </a:rPr>
            </a:br>
            <a:r>
              <a:rPr lang="en-US" sz="2000" dirty="0">
                <a:solidFill>
                  <a:schemeClr val="tx1"/>
                </a:solidFill>
              </a:rPr>
              <a:t>Stop-Process</a:t>
            </a:r>
            <a:endParaRPr lang="en-CA" sz="2000" dirty="0">
              <a:solidFill>
                <a:schemeClr val="tx1"/>
              </a:solidFill>
            </a:endParaRPr>
          </a:p>
          <a:p>
            <a:pPr marL="0" indent="0">
              <a:buNone/>
            </a:pPr>
            <a:endParaRPr lang="da-DK" sz="2000" dirty="0">
              <a:solidFill>
                <a:schemeClr val="tx1"/>
              </a:solidFill>
            </a:endParaRPr>
          </a:p>
          <a:p>
            <a:r>
              <a:rPr lang="en-US" sz="2000" dirty="0">
                <a:solidFill>
                  <a:schemeClr val="bg1">
                    <a:lumMod val="50000"/>
                  </a:schemeClr>
                </a:solidFill>
              </a:rPr>
              <a:t>PS C:\&gt; </a:t>
            </a:r>
            <a:r>
              <a:rPr lang="en-US" sz="2000" dirty="0">
                <a:solidFill>
                  <a:schemeClr val="tx1"/>
                </a:solidFill>
              </a:rPr>
              <a:t>"book" </a:t>
            </a:r>
            <a:r>
              <a:rPr lang="en-US" sz="2000" b="1" dirty="0">
                <a:solidFill>
                  <a:schemeClr val="tx1"/>
                </a:solidFill>
              </a:rPr>
              <a:t>-Replace </a:t>
            </a:r>
            <a:r>
              <a:rPr lang="en-US" sz="2000" dirty="0">
                <a:solidFill>
                  <a:schemeClr val="tx1"/>
                </a:solidFill>
              </a:rPr>
              <a:t>"B", "C“</a:t>
            </a:r>
            <a:br>
              <a:rPr lang="en-US" sz="2000" dirty="0">
                <a:solidFill>
                  <a:schemeClr val="tx1"/>
                </a:solidFill>
              </a:rPr>
            </a:br>
            <a:r>
              <a:rPr lang="en-US" sz="2000" dirty="0">
                <a:solidFill>
                  <a:schemeClr val="tx1"/>
                </a:solidFill>
              </a:rPr>
              <a:t>Cook</a:t>
            </a:r>
          </a:p>
          <a:p>
            <a:pPr marL="0" indent="0">
              <a:buNone/>
            </a:pPr>
            <a:endParaRPr lang="en-CA" sz="2000" dirty="0">
              <a:solidFill>
                <a:schemeClr val="tx1"/>
              </a:solidFill>
            </a:endParaRPr>
          </a:p>
          <a:p>
            <a:r>
              <a:rPr lang="en-CA" sz="2000" dirty="0">
                <a:solidFill>
                  <a:schemeClr val="bg1">
                    <a:lumMod val="50000"/>
                  </a:schemeClr>
                </a:solidFill>
              </a:rPr>
              <a:t>PS C:\&gt; </a:t>
            </a:r>
            <a:r>
              <a:rPr lang="en-CA" sz="2000" dirty="0">
                <a:solidFill>
                  <a:schemeClr val="tx1"/>
                </a:solidFill>
              </a:rPr>
              <a:t>2 </a:t>
            </a:r>
            <a:r>
              <a:rPr lang="en-CA" sz="2000" b="1" dirty="0">
                <a:solidFill>
                  <a:schemeClr val="tx1"/>
                </a:solidFill>
              </a:rPr>
              <a:t>-</a:t>
            </a:r>
            <a:r>
              <a:rPr lang="en-CA" sz="2000" b="1" dirty="0" err="1">
                <a:solidFill>
                  <a:schemeClr val="tx1"/>
                </a:solidFill>
              </a:rPr>
              <a:t>eq</a:t>
            </a:r>
            <a:r>
              <a:rPr lang="en-CA" sz="2000" b="1" dirty="0">
                <a:solidFill>
                  <a:schemeClr val="tx1"/>
                </a:solidFill>
              </a:rPr>
              <a:t> </a:t>
            </a:r>
            <a:r>
              <a:rPr lang="en-CA" sz="2000" dirty="0">
                <a:solidFill>
                  <a:schemeClr val="tx1"/>
                </a:solidFill>
              </a:rPr>
              <a:t>3</a:t>
            </a:r>
            <a:br>
              <a:rPr lang="en-CA" sz="2000" dirty="0">
                <a:solidFill>
                  <a:schemeClr val="tx1"/>
                </a:solidFill>
              </a:rPr>
            </a:br>
            <a:r>
              <a:rPr lang="en-CA" sz="2000" dirty="0">
                <a:solidFill>
                  <a:schemeClr val="tx1"/>
                </a:solidFill>
              </a:rPr>
              <a:t>False</a:t>
            </a:r>
          </a:p>
          <a:p>
            <a:pPr marL="0" indent="0">
              <a:buNone/>
            </a:pPr>
            <a:endParaRPr lang="en-CA" sz="2000" dirty="0">
              <a:solidFill>
                <a:schemeClr val="tx1"/>
              </a:solidFill>
            </a:endParaRPr>
          </a:p>
          <a:p>
            <a:r>
              <a:rPr lang="en-US" sz="2000" dirty="0">
                <a:solidFill>
                  <a:schemeClr val="bg1">
                    <a:lumMod val="50000"/>
                  </a:schemeClr>
                </a:solidFill>
              </a:rPr>
              <a:t>PS C:\&gt; </a:t>
            </a:r>
            <a:r>
              <a:rPr lang="en-US" sz="2000" dirty="0">
                <a:solidFill>
                  <a:schemeClr val="tx1"/>
                </a:solidFill>
              </a:rPr>
              <a:t>"</a:t>
            </a:r>
            <a:r>
              <a:rPr lang="en-US" sz="2000" dirty="0" err="1">
                <a:solidFill>
                  <a:schemeClr val="tx1"/>
                </a:solidFill>
              </a:rPr>
              <a:t>ghi</a:t>
            </a:r>
            <a:r>
              <a:rPr lang="en-US" sz="2000" dirty="0">
                <a:solidFill>
                  <a:schemeClr val="tx1"/>
                </a:solidFill>
              </a:rPr>
              <a:t>" </a:t>
            </a:r>
            <a:r>
              <a:rPr lang="en-US" sz="2000" b="1" dirty="0">
                <a:solidFill>
                  <a:schemeClr val="tx1"/>
                </a:solidFill>
              </a:rPr>
              <a:t>-</a:t>
            </a:r>
            <a:r>
              <a:rPr lang="en-US" sz="2000" b="1" dirty="0" err="1">
                <a:solidFill>
                  <a:schemeClr val="tx1"/>
                </a:solidFill>
              </a:rPr>
              <a:t>NotIn</a:t>
            </a:r>
            <a:r>
              <a:rPr lang="en-US" sz="2000" b="1" dirty="0">
                <a:solidFill>
                  <a:schemeClr val="tx1"/>
                </a:solidFill>
              </a:rPr>
              <a:t> </a:t>
            </a:r>
            <a:r>
              <a:rPr lang="en-US" sz="2000" dirty="0">
                <a:solidFill>
                  <a:schemeClr val="tx1"/>
                </a:solidFill>
              </a:rPr>
              <a:t>"</a:t>
            </a:r>
            <a:r>
              <a:rPr lang="en-US" sz="2000" dirty="0" err="1">
                <a:solidFill>
                  <a:schemeClr val="tx1"/>
                </a:solidFill>
              </a:rPr>
              <a:t>abc</a:t>
            </a:r>
            <a:r>
              <a:rPr lang="en-US" sz="2000" dirty="0">
                <a:solidFill>
                  <a:schemeClr val="tx1"/>
                </a:solidFill>
              </a:rPr>
              <a:t>", "</a:t>
            </a:r>
            <a:r>
              <a:rPr lang="en-US" sz="2000" dirty="0" err="1">
                <a:solidFill>
                  <a:schemeClr val="tx1"/>
                </a:solidFill>
              </a:rPr>
              <a:t>def</a:t>
            </a:r>
            <a:r>
              <a:rPr lang="en-US" sz="2000" dirty="0">
                <a:solidFill>
                  <a:schemeClr val="tx1"/>
                </a:solidFill>
              </a:rPr>
              <a:t>“</a:t>
            </a:r>
            <a:br>
              <a:rPr lang="en-US" sz="2000" dirty="0">
                <a:solidFill>
                  <a:schemeClr val="tx1"/>
                </a:solidFill>
              </a:rPr>
            </a:br>
            <a:r>
              <a:rPr lang="en-US" sz="2000" dirty="0">
                <a:solidFill>
                  <a:schemeClr val="tx1"/>
                </a:solidFill>
              </a:rPr>
              <a:t>True</a:t>
            </a:r>
          </a:p>
          <a:p>
            <a:endParaRPr lang="en-CA" sz="2000" dirty="0">
              <a:solidFill>
                <a:schemeClr val="tx1"/>
              </a:solidFill>
            </a:endParaRPr>
          </a:p>
          <a:p>
            <a:endParaRPr lang="en-CA" sz="2000" dirty="0">
              <a:solidFill>
                <a:schemeClr val="tx1"/>
              </a:solidFill>
            </a:endParaRPr>
          </a:p>
        </p:txBody>
      </p:sp>
    </p:spTree>
    <p:extLst>
      <p:ext uri="{BB962C8B-B14F-4D97-AF65-F5344CB8AC3E}">
        <p14:creationId xmlns:p14="http://schemas.microsoft.com/office/powerpoint/2010/main" val="8633265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Variables</a:t>
            </a:r>
            <a:endParaRPr lang="en-US" dirty="0"/>
          </a:p>
        </p:txBody>
      </p:sp>
      <p:sp>
        <p:nvSpPr>
          <p:cNvPr id="3" name="Content Placeholder 2"/>
          <p:cNvSpPr>
            <a:spLocks noGrp="1"/>
          </p:cNvSpPr>
          <p:nvPr>
            <p:ph idx="1"/>
          </p:nvPr>
        </p:nvSpPr>
        <p:spPr>
          <a:xfrm>
            <a:off x="444360" y="1256894"/>
            <a:ext cx="5382009" cy="4179976"/>
          </a:xfrm>
        </p:spPr>
        <p:txBody>
          <a:bodyPr>
            <a:noAutofit/>
          </a:bodyPr>
          <a:lstStyle/>
          <a:p>
            <a:r>
              <a:rPr lang="en-US" sz="2000" dirty="0">
                <a:solidFill>
                  <a:schemeClr val="tx1"/>
                </a:solidFill>
              </a:rPr>
              <a:t>Variables are used to store dynamic or changing data in your PowerShell script.</a:t>
            </a:r>
          </a:p>
          <a:p>
            <a:endParaRPr lang="en-US" sz="2000" dirty="0">
              <a:solidFill>
                <a:schemeClr val="tx1"/>
              </a:solidFill>
            </a:endParaRPr>
          </a:p>
          <a:p>
            <a:r>
              <a:rPr lang="en-US" sz="2000" dirty="0">
                <a:solidFill>
                  <a:schemeClr val="tx1"/>
                </a:solidFill>
              </a:rPr>
              <a:t>A variable can hold a simple number:</a:t>
            </a:r>
          </a:p>
          <a:p>
            <a:pPr lvl="1"/>
            <a:r>
              <a:rPr lang="en-US" sz="1734" dirty="0">
                <a:solidFill>
                  <a:schemeClr val="tx1"/>
                </a:solidFill>
              </a:rPr>
              <a:t>PS C:\&gt;$mynumber = 42</a:t>
            </a:r>
          </a:p>
          <a:p>
            <a:endParaRPr lang="en-US" sz="2000" dirty="0">
              <a:solidFill>
                <a:schemeClr val="tx1"/>
              </a:solidFill>
            </a:endParaRPr>
          </a:p>
          <a:p>
            <a:r>
              <a:rPr lang="en-US" sz="2000" dirty="0">
                <a:solidFill>
                  <a:schemeClr val="tx1"/>
                </a:solidFill>
              </a:rPr>
              <a:t>Or a string:</a:t>
            </a:r>
          </a:p>
          <a:p>
            <a:pPr lvl="1"/>
            <a:r>
              <a:rPr lang="en-US" sz="1734" dirty="0">
                <a:solidFill>
                  <a:schemeClr val="tx1"/>
                </a:solidFill>
              </a:rPr>
              <a:t>PS C:\&gt;$mystring = ‘The Quick Brown Fox’</a:t>
            </a:r>
          </a:p>
          <a:p>
            <a:pPr lvl="1"/>
            <a:endParaRPr lang="en-US" sz="1734" dirty="0">
              <a:solidFill>
                <a:schemeClr val="tx1"/>
              </a:solidFill>
            </a:endParaRPr>
          </a:p>
          <a:p>
            <a:r>
              <a:rPr lang="en-US" sz="2000" dirty="0">
                <a:solidFill>
                  <a:schemeClr val="tx1"/>
                </a:solidFill>
              </a:rPr>
              <a:t>Or an array:</a:t>
            </a:r>
          </a:p>
          <a:p>
            <a:pPr lvl="1"/>
            <a:r>
              <a:rPr lang="en-US" sz="1734" dirty="0">
                <a:solidFill>
                  <a:schemeClr val="tx1"/>
                </a:solidFill>
              </a:rPr>
              <a:t>PS C:\&gt;$myfolder = </a:t>
            </a:r>
            <a:r>
              <a:rPr lang="en-US" sz="1734" dirty="0" err="1">
                <a:solidFill>
                  <a:schemeClr val="tx1"/>
                </a:solidFill>
              </a:rPr>
              <a:t>dir</a:t>
            </a:r>
            <a:endParaRPr lang="en-US" sz="1734" dirty="0">
              <a:solidFill>
                <a:schemeClr val="tx1"/>
              </a:solidFill>
            </a:endParaRPr>
          </a:p>
          <a:p>
            <a:pPr lvl="1"/>
            <a:endParaRPr lang="en-US" sz="1734" dirty="0">
              <a:solidFill>
                <a:schemeClr val="tx1"/>
              </a:solidFill>
            </a:endParaRPr>
          </a:p>
          <a:p>
            <a:r>
              <a:rPr lang="en-US" sz="2000" dirty="0">
                <a:solidFill>
                  <a:schemeClr val="tx1"/>
                </a:solidFill>
              </a:rPr>
              <a:t>Or any other data</a:t>
            </a:r>
          </a:p>
        </p:txBody>
      </p:sp>
      <p:sp>
        <p:nvSpPr>
          <p:cNvPr id="7" name="Content Placeholder 2"/>
          <p:cNvSpPr txBox="1">
            <a:spLocks/>
          </p:cNvSpPr>
          <p:nvPr/>
        </p:nvSpPr>
        <p:spPr>
          <a:xfrm>
            <a:off x="5826369" y="1256894"/>
            <a:ext cx="6013939" cy="4179976"/>
          </a:xfrm>
          <a:prstGeom prst="rect">
            <a:avLst/>
          </a:prstGeom>
        </p:spPr>
        <p:txBody>
          <a:bodyPr vert="horz" lIns="91440" tIns="45720" rIns="91440" bIns="45720" rtlCol="0">
            <a:normAutofit lnSpcReduction="10000"/>
          </a:bodyPr>
          <a:lstStyle>
            <a:lvl1pPr marL="380990" indent="-380990" algn="l" defTabSz="914400" rtl="0" eaLnBrk="1" latinLnBrk="0" hangingPunct="1">
              <a:lnSpc>
                <a:spcPct val="90000"/>
              </a:lnSpc>
              <a:spcBef>
                <a:spcPts val="224"/>
              </a:spcBef>
              <a:buFont typeface="Arial"/>
              <a:buChar char="•"/>
              <a:defRPr sz="2133" kern="1200">
                <a:solidFill>
                  <a:srgbClr val="898C8D"/>
                </a:solidFill>
                <a:latin typeface="+mn-lt"/>
                <a:ea typeface="+mn-ea"/>
                <a:cs typeface="+mn-cs"/>
              </a:defRPr>
            </a:lvl1pPr>
            <a:lvl2pPr marL="828999" indent="-463284" algn="l" defTabSz="914400" rtl="0" eaLnBrk="1" latinLnBrk="0" hangingPunct="1">
              <a:lnSpc>
                <a:spcPct val="90000"/>
              </a:lnSpc>
              <a:spcBef>
                <a:spcPts val="224"/>
              </a:spcBef>
              <a:buClr>
                <a:srgbClr val="898C8D"/>
              </a:buClr>
              <a:buFont typeface="Arial"/>
              <a:buChar char="•"/>
              <a:defRPr sz="1867" kern="1200">
                <a:solidFill>
                  <a:srgbClr val="898C8D"/>
                </a:solidFill>
                <a:latin typeface="+mn-lt"/>
                <a:ea typeface="+mn-ea"/>
                <a:cs typeface="+mn-cs"/>
              </a:defRPr>
            </a:lvl2pPr>
            <a:lvl3pPr marL="1143000" indent="-228600" algn="l" defTabSz="914400" rtl="0" eaLnBrk="1" latinLnBrk="0" hangingPunct="1">
              <a:lnSpc>
                <a:spcPct val="90000"/>
              </a:lnSpc>
              <a:spcBef>
                <a:spcPts val="224"/>
              </a:spcBef>
              <a:buFont typeface="Arial" panose="020B0604020202020204" pitchFamily="34" charset="0"/>
              <a:buChar char="•"/>
              <a:defRPr sz="2133" kern="1200">
                <a:solidFill>
                  <a:srgbClr val="898C8D"/>
                </a:solidFill>
                <a:latin typeface="+mn-lt"/>
                <a:ea typeface="+mn-ea"/>
                <a:cs typeface="+mn-cs"/>
              </a:defRPr>
            </a:lvl3pPr>
            <a:lvl4pPr marL="16002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4pPr>
            <a:lvl5pPr marL="20574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lumMod val="50000"/>
                  </a:schemeClr>
                </a:solidFill>
              </a:rPr>
              <a:t>Once a variable is set it can then be used anywhere a data element is used in PowerShell</a:t>
            </a:r>
          </a:p>
          <a:p>
            <a:endParaRPr lang="en-US" sz="2000" dirty="0">
              <a:solidFill>
                <a:schemeClr val="bg1">
                  <a:lumMod val="50000"/>
                </a:schemeClr>
              </a:solidFill>
            </a:endParaRPr>
          </a:p>
          <a:p>
            <a:r>
              <a:rPr lang="en-US" sz="2000" dirty="0">
                <a:solidFill>
                  <a:schemeClr val="bg1">
                    <a:lumMod val="50000"/>
                  </a:schemeClr>
                </a:solidFill>
              </a:rPr>
              <a:t>In comparisons</a:t>
            </a:r>
          </a:p>
          <a:p>
            <a:pPr lvl="1"/>
            <a:r>
              <a:rPr lang="en-US" sz="1734" dirty="0">
                <a:solidFill>
                  <a:schemeClr val="bg1">
                    <a:lumMod val="50000"/>
                  </a:schemeClr>
                </a:solidFill>
              </a:rPr>
              <a:t>PS C:\&gt; $</a:t>
            </a:r>
            <a:r>
              <a:rPr lang="en-US" sz="1734" dirty="0" err="1">
                <a:solidFill>
                  <a:schemeClr val="bg1">
                    <a:lumMod val="50000"/>
                  </a:schemeClr>
                </a:solidFill>
              </a:rPr>
              <a:t>mynumber</a:t>
            </a:r>
            <a:r>
              <a:rPr lang="en-US" sz="1734" dirty="0">
                <a:solidFill>
                  <a:schemeClr val="bg1">
                    <a:lumMod val="50000"/>
                  </a:schemeClr>
                </a:solidFill>
              </a:rPr>
              <a:t> –</a:t>
            </a:r>
            <a:r>
              <a:rPr lang="en-US" sz="1734" dirty="0" err="1">
                <a:solidFill>
                  <a:schemeClr val="bg1">
                    <a:lumMod val="50000"/>
                  </a:schemeClr>
                </a:solidFill>
              </a:rPr>
              <a:t>eq</a:t>
            </a:r>
            <a:r>
              <a:rPr lang="en-US" sz="1734" dirty="0">
                <a:solidFill>
                  <a:schemeClr val="bg1">
                    <a:lumMod val="50000"/>
                  </a:schemeClr>
                </a:solidFill>
              </a:rPr>
              <a:t> 12</a:t>
            </a:r>
          </a:p>
          <a:p>
            <a:pPr lvl="1"/>
            <a:endParaRPr lang="en-US" sz="1734" dirty="0">
              <a:solidFill>
                <a:schemeClr val="bg1">
                  <a:lumMod val="50000"/>
                </a:schemeClr>
              </a:solidFill>
            </a:endParaRPr>
          </a:p>
          <a:p>
            <a:r>
              <a:rPr lang="en-US" sz="2000" dirty="0">
                <a:solidFill>
                  <a:schemeClr val="bg1">
                    <a:lumMod val="50000"/>
                  </a:schemeClr>
                </a:solidFill>
              </a:rPr>
              <a:t>In arithmetic</a:t>
            </a:r>
          </a:p>
          <a:p>
            <a:pPr lvl="1"/>
            <a:r>
              <a:rPr lang="en-US" sz="1734" dirty="0">
                <a:solidFill>
                  <a:schemeClr val="bg1">
                    <a:lumMod val="50000"/>
                  </a:schemeClr>
                </a:solidFill>
              </a:rPr>
              <a:t>PS C:\&gt; $</a:t>
            </a:r>
            <a:r>
              <a:rPr lang="en-US" sz="1734" dirty="0" err="1">
                <a:solidFill>
                  <a:schemeClr val="bg1">
                    <a:lumMod val="50000"/>
                  </a:schemeClr>
                </a:solidFill>
              </a:rPr>
              <a:t>mynumber</a:t>
            </a:r>
            <a:r>
              <a:rPr lang="en-US" sz="1734" dirty="0">
                <a:solidFill>
                  <a:schemeClr val="bg1">
                    <a:lumMod val="50000"/>
                  </a:schemeClr>
                </a:solidFill>
              </a:rPr>
              <a:t> + 10</a:t>
            </a:r>
          </a:p>
          <a:p>
            <a:pPr lvl="1"/>
            <a:endParaRPr lang="en-US" sz="1734" dirty="0">
              <a:solidFill>
                <a:schemeClr val="bg1">
                  <a:lumMod val="50000"/>
                </a:schemeClr>
              </a:solidFill>
            </a:endParaRPr>
          </a:p>
          <a:p>
            <a:r>
              <a:rPr lang="en-US" sz="2000" dirty="0">
                <a:solidFill>
                  <a:schemeClr val="bg1">
                    <a:lumMod val="50000"/>
                  </a:schemeClr>
                </a:solidFill>
              </a:rPr>
              <a:t>In assignments</a:t>
            </a:r>
          </a:p>
          <a:p>
            <a:pPr lvl="1"/>
            <a:r>
              <a:rPr lang="en-US" sz="1734" dirty="0">
                <a:solidFill>
                  <a:schemeClr val="bg1">
                    <a:lumMod val="50000"/>
                  </a:schemeClr>
                </a:solidFill>
              </a:rPr>
              <a:t>PS C:\&gt; $</a:t>
            </a:r>
            <a:r>
              <a:rPr lang="en-US" sz="1734" dirty="0" err="1">
                <a:solidFill>
                  <a:schemeClr val="bg1">
                    <a:lumMod val="50000"/>
                  </a:schemeClr>
                </a:solidFill>
              </a:rPr>
              <a:t>mynewstring</a:t>
            </a:r>
            <a:r>
              <a:rPr lang="en-US" sz="1734" dirty="0">
                <a:solidFill>
                  <a:schemeClr val="bg1">
                    <a:lumMod val="50000"/>
                  </a:schemeClr>
                </a:solidFill>
              </a:rPr>
              <a:t> = $</a:t>
            </a:r>
            <a:r>
              <a:rPr lang="en-US" sz="1734" dirty="0" err="1">
                <a:solidFill>
                  <a:schemeClr val="bg1">
                    <a:lumMod val="50000"/>
                  </a:schemeClr>
                </a:solidFill>
              </a:rPr>
              <a:t>mystring</a:t>
            </a:r>
            <a:r>
              <a:rPr lang="en-US" sz="1734" dirty="0">
                <a:solidFill>
                  <a:schemeClr val="bg1">
                    <a:lumMod val="50000"/>
                  </a:schemeClr>
                </a:solidFill>
              </a:rPr>
              <a:t> + ‘ jumped over the lazy dog’</a:t>
            </a:r>
          </a:p>
          <a:p>
            <a:pPr lvl="1"/>
            <a:endParaRPr lang="en-US" sz="1734" dirty="0">
              <a:solidFill>
                <a:schemeClr val="bg1">
                  <a:lumMod val="50000"/>
                </a:schemeClr>
              </a:solidFill>
            </a:endParaRPr>
          </a:p>
          <a:p>
            <a:r>
              <a:rPr lang="en-US" sz="2000" dirty="0">
                <a:solidFill>
                  <a:schemeClr val="bg1">
                    <a:lumMod val="50000"/>
                  </a:schemeClr>
                </a:solidFill>
              </a:rPr>
              <a:t>In Cmdlet/Function calls</a:t>
            </a:r>
          </a:p>
          <a:p>
            <a:pPr lvl="1"/>
            <a:r>
              <a:rPr lang="en-US" sz="1734" dirty="0">
                <a:solidFill>
                  <a:schemeClr val="bg1">
                    <a:lumMod val="50000"/>
                  </a:schemeClr>
                </a:solidFill>
              </a:rPr>
              <a:t>PS C:\&gt; $</a:t>
            </a:r>
            <a:r>
              <a:rPr lang="en-US" sz="1734" dirty="0" err="1">
                <a:solidFill>
                  <a:schemeClr val="bg1">
                    <a:lumMod val="50000"/>
                  </a:schemeClr>
                </a:solidFill>
              </a:rPr>
              <a:t>myfolder</a:t>
            </a:r>
            <a:r>
              <a:rPr lang="en-US" sz="1734" dirty="0">
                <a:solidFill>
                  <a:schemeClr val="bg1">
                    <a:lumMod val="50000"/>
                  </a:schemeClr>
                </a:solidFill>
              </a:rPr>
              <a:t> | Write-Output</a:t>
            </a:r>
          </a:p>
          <a:p>
            <a:pPr lvl="1"/>
            <a:endParaRPr lang="en-US" sz="1734" dirty="0">
              <a:solidFill>
                <a:schemeClr val="tx1"/>
              </a:solidFill>
            </a:endParaRPr>
          </a:p>
          <a:p>
            <a:endParaRPr lang="en-CA" sz="2000" dirty="0">
              <a:solidFill>
                <a:schemeClr val="tx1"/>
              </a:solidFill>
            </a:endParaRPr>
          </a:p>
          <a:p>
            <a:endParaRPr lang="en-CA" sz="2000" dirty="0">
              <a:solidFill>
                <a:schemeClr val="tx1"/>
              </a:solidFill>
            </a:endParaRPr>
          </a:p>
        </p:txBody>
      </p:sp>
    </p:spTree>
    <p:extLst>
      <p:ext uri="{BB962C8B-B14F-4D97-AF65-F5344CB8AC3E}">
        <p14:creationId xmlns:p14="http://schemas.microsoft.com/office/powerpoint/2010/main" val="39866665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Flow Control</a:t>
            </a:r>
            <a:endParaRPr lang="en-US" dirty="0"/>
          </a:p>
        </p:txBody>
      </p:sp>
      <p:sp>
        <p:nvSpPr>
          <p:cNvPr id="3" name="Content Placeholder 2"/>
          <p:cNvSpPr>
            <a:spLocks noGrp="1"/>
          </p:cNvSpPr>
          <p:nvPr>
            <p:ph idx="1"/>
          </p:nvPr>
        </p:nvSpPr>
        <p:spPr>
          <a:xfrm>
            <a:off x="444361" y="1130578"/>
            <a:ext cx="3835031" cy="4306292"/>
          </a:xfrm>
        </p:spPr>
        <p:txBody>
          <a:bodyPr>
            <a:normAutofit fontScale="92500" lnSpcReduction="10000"/>
          </a:bodyPr>
          <a:lstStyle/>
          <a:p>
            <a:r>
              <a:rPr lang="en-US" dirty="0"/>
              <a:t>Branching</a:t>
            </a:r>
          </a:p>
          <a:p>
            <a:pPr lvl="1"/>
            <a:r>
              <a:rPr lang="en-US" dirty="0"/>
              <a:t>If/Then/Else/</a:t>
            </a:r>
            <a:r>
              <a:rPr lang="en-US" dirty="0" err="1"/>
              <a:t>ElseIf</a:t>
            </a:r>
            <a:endParaRPr lang="en-US" dirty="0"/>
          </a:p>
          <a:p>
            <a:endParaRPr lang="en-US" dirty="0"/>
          </a:p>
          <a:p>
            <a:r>
              <a:rPr lang="en-US" dirty="0"/>
              <a:t>Looping</a:t>
            </a:r>
          </a:p>
          <a:p>
            <a:pPr lvl="1"/>
            <a:r>
              <a:rPr lang="en-US" dirty="0"/>
              <a:t>While</a:t>
            </a:r>
          </a:p>
          <a:p>
            <a:pPr lvl="1"/>
            <a:r>
              <a:rPr lang="en-US" dirty="0"/>
              <a:t>Do While/Do Until</a:t>
            </a:r>
          </a:p>
          <a:p>
            <a:pPr lvl="1"/>
            <a:r>
              <a:rPr lang="en-US" dirty="0"/>
              <a:t>For</a:t>
            </a:r>
          </a:p>
          <a:p>
            <a:endParaRPr lang="en-US" dirty="0"/>
          </a:p>
          <a:p>
            <a:r>
              <a:rPr lang="en-US" dirty="0"/>
              <a:t>Iterating</a:t>
            </a:r>
          </a:p>
          <a:p>
            <a:pPr lvl="1"/>
            <a:r>
              <a:rPr lang="en-US" dirty="0" err="1"/>
              <a:t>ForEach</a:t>
            </a:r>
            <a:endParaRPr lang="en-US" dirty="0"/>
          </a:p>
          <a:p>
            <a:pPr lvl="1"/>
            <a:r>
              <a:rPr lang="en-US" dirty="0" err="1"/>
              <a:t>ForEach</a:t>
            </a:r>
            <a:r>
              <a:rPr lang="en-US" dirty="0"/>
              <a:t>-Object</a:t>
            </a:r>
          </a:p>
          <a:p>
            <a:endParaRPr lang="en-US" dirty="0"/>
          </a:p>
          <a:p>
            <a:r>
              <a:rPr lang="en-US" dirty="0"/>
              <a:t>Skipping, Escaping and Exiting</a:t>
            </a:r>
          </a:p>
          <a:p>
            <a:pPr lvl="1"/>
            <a:r>
              <a:rPr lang="en-US" dirty="0"/>
              <a:t>Continue</a:t>
            </a:r>
          </a:p>
          <a:p>
            <a:pPr lvl="1"/>
            <a:r>
              <a:rPr lang="en-US" dirty="0"/>
              <a:t>Break</a:t>
            </a:r>
          </a:p>
          <a:p>
            <a:pPr lvl="1"/>
            <a:r>
              <a:rPr lang="en-US" dirty="0"/>
              <a:t>Exit</a:t>
            </a:r>
          </a:p>
          <a:p>
            <a:pPr lvl="1"/>
            <a:endParaRPr lang="en-US" dirty="0"/>
          </a:p>
        </p:txBody>
      </p:sp>
      <p:sp>
        <p:nvSpPr>
          <p:cNvPr id="4" name="Content Placeholder 2"/>
          <p:cNvSpPr txBox="1">
            <a:spLocks/>
          </p:cNvSpPr>
          <p:nvPr/>
        </p:nvSpPr>
        <p:spPr>
          <a:xfrm>
            <a:off x="4572000" y="1130578"/>
            <a:ext cx="7022591" cy="4306292"/>
          </a:xfrm>
          <a:prstGeom prst="rect">
            <a:avLst/>
          </a:prstGeom>
        </p:spPr>
        <p:txBody>
          <a:bodyPr vert="horz" lIns="91440" tIns="45720" rIns="91440" bIns="45720" rtlCol="0">
            <a:normAutofit/>
          </a:bodyPr>
          <a:lstStyle>
            <a:lvl1pPr marL="380990" indent="-380990" algn="l" defTabSz="914400" rtl="0" eaLnBrk="1" latinLnBrk="0" hangingPunct="1">
              <a:lnSpc>
                <a:spcPct val="90000"/>
              </a:lnSpc>
              <a:spcBef>
                <a:spcPts val="224"/>
              </a:spcBef>
              <a:buFont typeface="Arial"/>
              <a:buChar char="•"/>
              <a:defRPr sz="2133" kern="1200">
                <a:solidFill>
                  <a:srgbClr val="898C8D"/>
                </a:solidFill>
                <a:latin typeface="+mn-lt"/>
                <a:ea typeface="+mn-ea"/>
                <a:cs typeface="+mn-cs"/>
              </a:defRPr>
            </a:lvl1pPr>
            <a:lvl2pPr marL="828999" indent="-463284" algn="l" defTabSz="914400" rtl="0" eaLnBrk="1" latinLnBrk="0" hangingPunct="1">
              <a:lnSpc>
                <a:spcPct val="90000"/>
              </a:lnSpc>
              <a:spcBef>
                <a:spcPts val="224"/>
              </a:spcBef>
              <a:buClr>
                <a:srgbClr val="898C8D"/>
              </a:buClr>
              <a:buFont typeface="Arial"/>
              <a:buChar char="•"/>
              <a:defRPr sz="1867" kern="1200">
                <a:solidFill>
                  <a:srgbClr val="898C8D"/>
                </a:solidFill>
                <a:latin typeface="+mn-lt"/>
                <a:ea typeface="+mn-ea"/>
                <a:cs typeface="+mn-cs"/>
              </a:defRPr>
            </a:lvl2pPr>
            <a:lvl3pPr marL="1143000" indent="-228600" algn="l" defTabSz="914400" rtl="0" eaLnBrk="1" latinLnBrk="0" hangingPunct="1">
              <a:lnSpc>
                <a:spcPct val="90000"/>
              </a:lnSpc>
              <a:spcBef>
                <a:spcPts val="224"/>
              </a:spcBef>
              <a:buFont typeface="Arial" panose="020B0604020202020204" pitchFamily="34" charset="0"/>
              <a:buChar char="•"/>
              <a:defRPr sz="2133" kern="1200">
                <a:solidFill>
                  <a:srgbClr val="898C8D"/>
                </a:solidFill>
                <a:latin typeface="+mn-lt"/>
                <a:ea typeface="+mn-ea"/>
                <a:cs typeface="+mn-cs"/>
              </a:defRPr>
            </a:lvl3pPr>
            <a:lvl4pPr marL="16002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4pPr>
            <a:lvl5pPr marL="20574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15" lvl="1" indent="0">
              <a:buNone/>
            </a:pPr>
            <a:r>
              <a:rPr lang="en-US" sz="1900" b="1" dirty="0">
                <a:solidFill>
                  <a:srgbClr val="0056B8"/>
                </a:solidFill>
              </a:rPr>
              <a:t>Examples</a:t>
            </a:r>
          </a:p>
          <a:p>
            <a:pPr marL="365715" lvl="1" indent="0">
              <a:buNone/>
            </a:pPr>
            <a:endParaRPr lang="en-US" sz="1400" dirty="0">
              <a:solidFill>
                <a:srgbClr val="949798"/>
              </a:solidFill>
            </a:endParaRPr>
          </a:p>
          <a:p>
            <a:pPr marL="365715" lvl="1" indent="0">
              <a:buNone/>
            </a:pPr>
            <a:r>
              <a:rPr lang="en-US" sz="1600" dirty="0">
                <a:solidFill>
                  <a:schemeClr val="tx1"/>
                </a:solidFill>
              </a:rPr>
              <a:t>If</a:t>
            </a:r>
            <a:r>
              <a:rPr lang="en-US" sz="1600" dirty="0">
                <a:solidFill>
                  <a:srgbClr val="949798"/>
                </a:solidFill>
              </a:rPr>
              <a:t> ( $true –</a:t>
            </a:r>
            <a:r>
              <a:rPr lang="en-US" sz="1600" dirty="0" err="1">
                <a:solidFill>
                  <a:srgbClr val="949798"/>
                </a:solidFill>
              </a:rPr>
              <a:t>eq</a:t>
            </a:r>
            <a:r>
              <a:rPr lang="en-US" sz="1600" dirty="0">
                <a:solidFill>
                  <a:srgbClr val="949798"/>
                </a:solidFill>
              </a:rPr>
              <a:t> $false) { do something } </a:t>
            </a:r>
            <a:r>
              <a:rPr lang="en-US" sz="1600" dirty="0">
                <a:solidFill>
                  <a:schemeClr val="tx1"/>
                </a:solidFill>
              </a:rPr>
              <a:t>else</a:t>
            </a:r>
            <a:r>
              <a:rPr lang="en-US" sz="1600" dirty="0">
                <a:solidFill>
                  <a:srgbClr val="949798"/>
                </a:solidFill>
              </a:rPr>
              <a:t> { do something else }</a:t>
            </a:r>
          </a:p>
          <a:p>
            <a:pPr marL="365715" lvl="1" indent="0">
              <a:buNone/>
            </a:pPr>
            <a:endParaRPr lang="en-US" sz="1600" dirty="0">
              <a:solidFill>
                <a:srgbClr val="949798"/>
              </a:solidFill>
            </a:endParaRPr>
          </a:p>
          <a:p>
            <a:pPr marL="365715" lvl="1" indent="0">
              <a:buNone/>
            </a:pPr>
            <a:r>
              <a:rPr lang="en-US" sz="1600" dirty="0">
                <a:solidFill>
                  <a:schemeClr val="tx1"/>
                </a:solidFill>
              </a:rPr>
              <a:t>For</a:t>
            </a:r>
            <a:r>
              <a:rPr lang="en-US" sz="1600" dirty="0">
                <a:solidFill>
                  <a:srgbClr val="949798"/>
                </a:solidFill>
              </a:rPr>
              <a:t> ( $counter = 1; $counter –le 10; $counter++ ) { do something}</a:t>
            </a:r>
          </a:p>
          <a:p>
            <a:pPr marL="365715" lvl="1" indent="0">
              <a:buNone/>
            </a:pPr>
            <a:endParaRPr lang="en-US" sz="1600" dirty="0">
              <a:solidFill>
                <a:srgbClr val="949798"/>
              </a:solidFill>
            </a:endParaRPr>
          </a:p>
          <a:p>
            <a:pPr marL="365715" lvl="1" indent="0">
              <a:buNone/>
            </a:pPr>
            <a:r>
              <a:rPr lang="en-US" sz="1600" dirty="0">
                <a:solidFill>
                  <a:srgbClr val="949798"/>
                </a:solidFill>
              </a:rPr>
              <a:t>$counter = 0; </a:t>
            </a:r>
            <a:r>
              <a:rPr lang="en-US" sz="1600" dirty="0">
                <a:solidFill>
                  <a:schemeClr val="tx1"/>
                </a:solidFill>
              </a:rPr>
              <a:t>do</a:t>
            </a:r>
            <a:r>
              <a:rPr lang="en-US" sz="1600" dirty="0">
                <a:solidFill>
                  <a:srgbClr val="949798"/>
                </a:solidFill>
              </a:rPr>
              <a:t> { $counter++; do some work } </a:t>
            </a:r>
            <a:r>
              <a:rPr lang="en-US" sz="1600" dirty="0">
                <a:solidFill>
                  <a:schemeClr val="tx1"/>
                </a:solidFill>
              </a:rPr>
              <a:t>until</a:t>
            </a:r>
            <a:r>
              <a:rPr lang="en-US" sz="1600" dirty="0">
                <a:solidFill>
                  <a:srgbClr val="949798"/>
                </a:solidFill>
              </a:rPr>
              <a:t> { $counter –</a:t>
            </a:r>
            <a:r>
              <a:rPr lang="en-US" sz="1600" dirty="0" err="1">
                <a:solidFill>
                  <a:srgbClr val="949798"/>
                </a:solidFill>
              </a:rPr>
              <a:t>eq</a:t>
            </a:r>
            <a:r>
              <a:rPr lang="en-US" sz="1600" dirty="0">
                <a:solidFill>
                  <a:srgbClr val="949798"/>
                </a:solidFill>
              </a:rPr>
              <a:t> 10 }</a:t>
            </a:r>
          </a:p>
          <a:p>
            <a:pPr marL="365715" lvl="1" indent="0">
              <a:buNone/>
            </a:pPr>
            <a:endParaRPr lang="en-US" sz="1600" dirty="0">
              <a:solidFill>
                <a:srgbClr val="949798"/>
              </a:solidFill>
            </a:endParaRPr>
          </a:p>
          <a:p>
            <a:pPr marL="365715" lvl="1" indent="0">
              <a:buNone/>
            </a:pPr>
            <a:r>
              <a:rPr lang="en-US" sz="1600" dirty="0">
                <a:solidFill>
                  <a:srgbClr val="949798"/>
                </a:solidFill>
              </a:rPr>
              <a:t>Dir | </a:t>
            </a:r>
            <a:r>
              <a:rPr lang="en-US" sz="1600" dirty="0" err="1">
                <a:solidFill>
                  <a:schemeClr val="tx1"/>
                </a:solidFill>
              </a:rPr>
              <a:t>ForEach</a:t>
            </a:r>
            <a:r>
              <a:rPr lang="en-US" sz="1600" dirty="0">
                <a:solidFill>
                  <a:schemeClr val="tx1"/>
                </a:solidFill>
              </a:rPr>
              <a:t>-Object</a:t>
            </a:r>
            <a:r>
              <a:rPr lang="en-US" sz="1600" dirty="0">
                <a:solidFill>
                  <a:srgbClr val="949798"/>
                </a:solidFill>
              </a:rPr>
              <a:t> { do something }</a:t>
            </a:r>
          </a:p>
          <a:p>
            <a:pPr marL="365715" lvl="1" indent="0">
              <a:buNone/>
            </a:pPr>
            <a:endParaRPr lang="en-US" sz="1600" dirty="0">
              <a:solidFill>
                <a:srgbClr val="949798"/>
              </a:solidFill>
            </a:endParaRPr>
          </a:p>
          <a:p>
            <a:pPr marL="365715" lvl="1" indent="0">
              <a:buNone/>
            </a:pPr>
            <a:r>
              <a:rPr lang="en-US" sz="1600" dirty="0">
                <a:solidFill>
                  <a:srgbClr val="949798"/>
                </a:solidFill>
              </a:rPr>
              <a:t>$files = </a:t>
            </a:r>
            <a:r>
              <a:rPr lang="en-US" sz="1600" dirty="0" err="1">
                <a:solidFill>
                  <a:srgbClr val="949798"/>
                </a:solidFill>
              </a:rPr>
              <a:t>dir</a:t>
            </a:r>
            <a:endParaRPr lang="en-US" sz="1600" dirty="0">
              <a:solidFill>
                <a:srgbClr val="949798"/>
              </a:solidFill>
            </a:endParaRPr>
          </a:p>
          <a:p>
            <a:pPr marL="365715" lvl="1" indent="0">
              <a:buNone/>
            </a:pPr>
            <a:r>
              <a:rPr lang="en-US" sz="1600" dirty="0">
                <a:solidFill>
                  <a:srgbClr val="949798"/>
                </a:solidFill>
              </a:rPr>
              <a:t>$</a:t>
            </a:r>
            <a:r>
              <a:rPr lang="en-US" sz="1600" dirty="0" err="1">
                <a:solidFill>
                  <a:srgbClr val="949798"/>
                </a:solidFill>
              </a:rPr>
              <a:t>searchfor</a:t>
            </a:r>
            <a:r>
              <a:rPr lang="en-US" sz="1600" dirty="0">
                <a:solidFill>
                  <a:srgbClr val="949798"/>
                </a:solidFill>
              </a:rPr>
              <a:t> = ‘</a:t>
            </a:r>
            <a:r>
              <a:rPr lang="en-US" sz="1600" dirty="0" err="1">
                <a:solidFill>
                  <a:srgbClr val="949798"/>
                </a:solidFill>
              </a:rPr>
              <a:t>myfilename</a:t>
            </a:r>
            <a:r>
              <a:rPr lang="en-US" sz="1600" dirty="0">
                <a:solidFill>
                  <a:srgbClr val="949798"/>
                </a:solidFill>
              </a:rPr>
              <a:t>’</a:t>
            </a:r>
          </a:p>
          <a:p>
            <a:pPr marL="365715" lvl="1" indent="0">
              <a:buNone/>
            </a:pPr>
            <a:r>
              <a:rPr lang="en-US" sz="1600" dirty="0" err="1">
                <a:solidFill>
                  <a:schemeClr val="tx1"/>
                </a:solidFill>
              </a:rPr>
              <a:t>ForEach</a:t>
            </a:r>
            <a:r>
              <a:rPr lang="en-US" sz="1600" dirty="0">
                <a:solidFill>
                  <a:schemeClr val="tx1"/>
                </a:solidFill>
              </a:rPr>
              <a:t> </a:t>
            </a:r>
            <a:r>
              <a:rPr lang="en-US" sz="1600" dirty="0">
                <a:solidFill>
                  <a:srgbClr val="949798"/>
                </a:solidFill>
              </a:rPr>
              <a:t>($file in $files) </a:t>
            </a:r>
          </a:p>
          <a:p>
            <a:pPr marL="365715" lvl="1" indent="0">
              <a:buNone/>
            </a:pPr>
            <a:r>
              <a:rPr lang="en-US" sz="1600" dirty="0">
                <a:solidFill>
                  <a:srgbClr val="949798"/>
                </a:solidFill>
              </a:rPr>
              <a:t>{ </a:t>
            </a:r>
            <a:r>
              <a:rPr lang="en-US" sz="1600" dirty="0">
                <a:solidFill>
                  <a:schemeClr val="tx1"/>
                </a:solidFill>
              </a:rPr>
              <a:t>if</a:t>
            </a:r>
            <a:r>
              <a:rPr lang="en-US" sz="1600" dirty="0">
                <a:solidFill>
                  <a:srgbClr val="949798"/>
                </a:solidFill>
              </a:rPr>
              <a:t> ($file –</a:t>
            </a:r>
            <a:r>
              <a:rPr lang="en-US" sz="1600" dirty="0" err="1">
                <a:solidFill>
                  <a:srgbClr val="949798"/>
                </a:solidFill>
              </a:rPr>
              <a:t>eq</a:t>
            </a:r>
            <a:r>
              <a:rPr lang="en-US" sz="1600" dirty="0">
                <a:solidFill>
                  <a:srgbClr val="949798"/>
                </a:solidFill>
              </a:rPr>
              <a:t> $</a:t>
            </a:r>
            <a:r>
              <a:rPr lang="en-US" sz="1600" dirty="0" err="1">
                <a:solidFill>
                  <a:srgbClr val="949798"/>
                </a:solidFill>
              </a:rPr>
              <a:t>searchfor</a:t>
            </a:r>
            <a:r>
              <a:rPr lang="en-US" sz="1600" dirty="0">
                <a:solidFill>
                  <a:srgbClr val="949798"/>
                </a:solidFill>
              </a:rPr>
              <a:t>) { write-output ‘found it’; </a:t>
            </a:r>
            <a:r>
              <a:rPr lang="en-US" sz="1600" b="1" dirty="0">
                <a:solidFill>
                  <a:srgbClr val="949798"/>
                </a:solidFill>
              </a:rPr>
              <a:t>break</a:t>
            </a:r>
            <a:r>
              <a:rPr lang="en-US" sz="1600" dirty="0">
                <a:solidFill>
                  <a:srgbClr val="949798"/>
                </a:solidFill>
              </a:rPr>
              <a:t> } }</a:t>
            </a:r>
          </a:p>
          <a:p>
            <a:pPr marL="365715" lvl="1" indent="0">
              <a:buNone/>
            </a:pPr>
            <a:endParaRPr lang="en-US" sz="1900" b="1" dirty="0">
              <a:solidFill>
                <a:srgbClr val="0056B8"/>
              </a:solidFill>
            </a:endParaRPr>
          </a:p>
        </p:txBody>
      </p:sp>
    </p:spTree>
    <p:extLst>
      <p:ext uri="{BB962C8B-B14F-4D97-AF65-F5344CB8AC3E}">
        <p14:creationId xmlns:p14="http://schemas.microsoft.com/office/powerpoint/2010/main" val="34227649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098201"/>
            <a:ext cx="12192000" cy="499352"/>
          </a:xfrm>
        </p:spPr>
        <p:txBody>
          <a:bodyPr/>
          <a:lstStyle/>
          <a:p>
            <a:pPr algn="ctr"/>
            <a:r>
              <a:rPr lang="en-CA" dirty="0"/>
              <a:t>LAB 1 – Exploring PowerShell</a:t>
            </a:r>
          </a:p>
          <a:p>
            <a:pPr algn="ctr"/>
            <a:endParaRPr lang="en-US" dirty="0"/>
          </a:p>
        </p:txBody>
      </p:sp>
    </p:spTree>
    <p:extLst>
      <p:ext uri="{BB962C8B-B14F-4D97-AF65-F5344CB8AC3E}">
        <p14:creationId xmlns:p14="http://schemas.microsoft.com/office/powerpoint/2010/main" val="41227305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PowerShell Scripting</a:t>
            </a:r>
          </a:p>
          <a:p>
            <a:endParaRPr lang="en-US" dirty="0"/>
          </a:p>
        </p:txBody>
      </p:sp>
      <p:sp>
        <p:nvSpPr>
          <p:cNvPr id="3" name="Content Placeholder 2"/>
          <p:cNvSpPr>
            <a:spLocks noGrp="1"/>
          </p:cNvSpPr>
          <p:nvPr>
            <p:ph idx="1"/>
          </p:nvPr>
        </p:nvSpPr>
        <p:spPr/>
        <p:txBody>
          <a:bodyPr>
            <a:normAutofit/>
          </a:bodyPr>
          <a:lstStyle/>
          <a:p>
            <a:pPr marL="0" lvl="1" indent="0">
              <a:buClrTx/>
              <a:buNone/>
            </a:pPr>
            <a:r>
              <a:rPr lang="en-CA" sz="2400" dirty="0">
                <a:solidFill>
                  <a:schemeClr val="tx1"/>
                </a:solidFill>
              </a:rPr>
              <a:t>Installing the Latest Version of PowerShell (5.x)</a:t>
            </a:r>
          </a:p>
          <a:p>
            <a:pPr marL="380990" lvl="1" indent="-380990">
              <a:buClrTx/>
            </a:pPr>
            <a:endParaRPr lang="en-CA" sz="2000" dirty="0">
              <a:solidFill>
                <a:schemeClr val="tx1"/>
              </a:solidFill>
            </a:endParaRPr>
          </a:p>
          <a:p>
            <a:pPr marL="694991" lvl="2" indent="-380990"/>
            <a:r>
              <a:rPr lang="en-CA" sz="2000" dirty="0">
                <a:solidFill>
                  <a:schemeClr val="tx1"/>
                </a:solidFill>
              </a:rPr>
              <a:t>PowerShell is 5.0 is installed by default on Windows 10 and 5.1 is scheduled to be released with Windows Server 2016</a:t>
            </a:r>
          </a:p>
          <a:p>
            <a:pPr marL="694991" lvl="2" indent="-380990"/>
            <a:endParaRPr lang="en-CA" sz="2000" dirty="0">
              <a:solidFill>
                <a:schemeClr val="tx1"/>
              </a:solidFill>
            </a:endParaRPr>
          </a:p>
          <a:p>
            <a:pPr marL="694991" lvl="2" indent="-380990"/>
            <a:r>
              <a:rPr lang="en-CA" sz="2000" dirty="0">
                <a:solidFill>
                  <a:schemeClr val="tx1"/>
                </a:solidFill>
              </a:rPr>
              <a:t>5.0 is installed as part of </a:t>
            </a:r>
            <a:r>
              <a:rPr lang="en-CA" sz="2000" dirty="0">
                <a:solidFill>
                  <a:schemeClr val="tx1"/>
                </a:solidFill>
                <a:hlinkClick r:id="rId3"/>
              </a:rPr>
              <a:t>Windows Management Framework 5.0</a:t>
            </a:r>
            <a:endParaRPr lang="en-CA" sz="2000" dirty="0">
              <a:solidFill>
                <a:schemeClr val="tx1"/>
              </a:solidFill>
            </a:endParaRPr>
          </a:p>
          <a:p>
            <a:pPr marL="694991" lvl="2" indent="-380990"/>
            <a:endParaRPr lang="en-CA" sz="2000" dirty="0">
              <a:solidFill>
                <a:schemeClr val="tx1"/>
              </a:solidFill>
            </a:endParaRPr>
          </a:p>
          <a:p>
            <a:pPr marL="694991" lvl="2" indent="-380990"/>
            <a:r>
              <a:rPr lang="en-CA" sz="2000" dirty="0">
                <a:solidFill>
                  <a:schemeClr val="tx1"/>
                </a:solidFill>
              </a:rPr>
              <a:t>5.0 can be installed on</a:t>
            </a:r>
          </a:p>
          <a:p>
            <a:pPr marL="1152191" lvl="3" indent="-380990"/>
            <a:r>
              <a:rPr lang="en-CA" sz="2000" dirty="0">
                <a:solidFill>
                  <a:schemeClr val="tx1"/>
                </a:solidFill>
              </a:rPr>
              <a:t>Windows Server 2008 R2 SP1, 2012, and 2012 R2</a:t>
            </a:r>
          </a:p>
          <a:p>
            <a:pPr marL="1152191" lvl="3" indent="-380990"/>
            <a:r>
              <a:rPr lang="en-CA" sz="2000" dirty="0">
                <a:solidFill>
                  <a:schemeClr val="tx1"/>
                </a:solidFill>
              </a:rPr>
              <a:t>Windows 7 SP1, 8.1</a:t>
            </a:r>
          </a:p>
          <a:p>
            <a:pPr marL="1152191" lvl="3" indent="-380990"/>
            <a:endParaRPr lang="en-CA" sz="2000" dirty="0">
              <a:solidFill>
                <a:schemeClr val="tx1"/>
              </a:solidFill>
            </a:endParaRPr>
          </a:p>
          <a:p>
            <a:pPr marL="694991" lvl="2" indent="-380990"/>
            <a:r>
              <a:rPr lang="en-CA" sz="2000" dirty="0">
                <a:solidFill>
                  <a:schemeClr val="tx1"/>
                </a:solidFill>
              </a:rPr>
              <a:t>Requires Microsoft .NET Framework 4.5 or above</a:t>
            </a:r>
          </a:p>
          <a:p>
            <a:pPr marL="694991" lvl="2" indent="-380990"/>
            <a:endParaRPr lang="en-CA" sz="2000" dirty="0">
              <a:solidFill>
                <a:schemeClr val="tx1"/>
              </a:solidFill>
            </a:endParaRPr>
          </a:p>
        </p:txBody>
      </p:sp>
    </p:spTree>
    <p:extLst>
      <p:ext uri="{BB962C8B-B14F-4D97-AF65-F5344CB8AC3E}">
        <p14:creationId xmlns:p14="http://schemas.microsoft.com/office/powerpoint/2010/main" val="39539019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PowerShell Scripting</a:t>
            </a:r>
          </a:p>
          <a:p>
            <a:endParaRPr lang="en-US" dirty="0"/>
          </a:p>
        </p:txBody>
      </p:sp>
      <p:sp>
        <p:nvSpPr>
          <p:cNvPr id="3" name="Content Placeholder 2"/>
          <p:cNvSpPr>
            <a:spLocks noGrp="1"/>
          </p:cNvSpPr>
          <p:nvPr>
            <p:ph idx="1"/>
          </p:nvPr>
        </p:nvSpPr>
        <p:spPr/>
        <p:txBody>
          <a:bodyPr>
            <a:normAutofit/>
          </a:bodyPr>
          <a:lstStyle/>
          <a:p>
            <a:r>
              <a:rPr lang="en-US" sz="2400" dirty="0">
                <a:solidFill>
                  <a:schemeClr val="tx1"/>
                </a:solidFill>
              </a:rPr>
              <a:t>Execution Polices</a:t>
            </a:r>
          </a:p>
          <a:p>
            <a:endParaRPr lang="en-US" sz="2000" dirty="0">
              <a:solidFill>
                <a:schemeClr val="tx1"/>
              </a:solidFill>
            </a:endParaRPr>
          </a:p>
          <a:p>
            <a:pPr lvl="1"/>
            <a:r>
              <a:rPr lang="en-US" sz="2000" dirty="0">
                <a:solidFill>
                  <a:schemeClr val="tx1"/>
                </a:solidFill>
              </a:rPr>
              <a:t>Determine what PowerShell scripts are allowed to run on your computer</a:t>
            </a:r>
          </a:p>
          <a:p>
            <a:pPr lvl="1"/>
            <a:endParaRPr lang="en-US" sz="2000" dirty="0">
              <a:solidFill>
                <a:schemeClr val="tx1"/>
              </a:solidFill>
            </a:endParaRPr>
          </a:p>
          <a:p>
            <a:pPr lvl="1"/>
            <a:r>
              <a:rPr lang="en-US" sz="2000" dirty="0">
                <a:solidFill>
                  <a:schemeClr val="tx1"/>
                </a:solidFill>
              </a:rPr>
              <a:t>Options: Restricted (</a:t>
            </a:r>
            <a:r>
              <a:rPr lang="en-US" sz="2000" i="1" dirty="0">
                <a:solidFill>
                  <a:schemeClr val="tx1"/>
                </a:solidFill>
              </a:rPr>
              <a:t>default</a:t>
            </a:r>
            <a:r>
              <a:rPr lang="en-US" sz="2000" dirty="0">
                <a:solidFill>
                  <a:schemeClr val="tx1"/>
                </a:solidFill>
              </a:rPr>
              <a:t>), AllSigned, RemoteSigned, Unrestricted</a:t>
            </a:r>
          </a:p>
          <a:p>
            <a:pPr lvl="1"/>
            <a:endParaRPr lang="en-US" sz="2000" dirty="0">
              <a:solidFill>
                <a:schemeClr val="tx1"/>
              </a:solidFill>
            </a:endParaRPr>
          </a:p>
          <a:p>
            <a:pPr lvl="1"/>
            <a:r>
              <a:rPr lang="en-US" sz="2000" dirty="0">
                <a:solidFill>
                  <a:schemeClr val="tx1"/>
                </a:solidFill>
              </a:rPr>
              <a:t>View current policy: 	</a:t>
            </a:r>
            <a:r>
              <a:rPr lang="da-DK" sz="2000" dirty="0">
                <a:solidFill>
                  <a:schemeClr val="bg1">
                    <a:lumMod val="50000"/>
                  </a:schemeClr>
                </a:solidFill>
              </a:rPr>
              <a:t>PS C:\&gt; </a:t>
            </a:r>
            <a:r>
              <a:rPr lang="da-DK" sz="2000" dirty="0">
                <a:solidFill>
                  <a:schemeClr val="accent5"/>
                </a:solidFill>
              </a:rPr>
              <a:t>Get-ExecutionPolicy</a:t>
            </a:r>
          </a:p>
          <a:p>
            <a:pPr lvl="1"/>
            <a:endParaRPr lang="da-DK" sz="2000" dirty="0">
              <a:solidFill>
                <a:schemeClr val="accent5"/>
              </a:solidFill>
            </a:endParaRPr>
          </a:p>
          <a:p>
            <a:pPr lvl="1"/>
            <a:r>
              <a:rPr lang="da-DK" sz="2000" dirty="0">
                <a:solidFill>
                  <a:schemeClr val="tx1"/>
                </a:solidFill>
              </a:rPr>
              <a:t>Set policy: 		</a:t>
            </a:r>
            <a:r>
              <a:rPr lang="da-DK" sz="2000" dirty="0">
                <a:solidFill>
                  <a:schemeClr val="bg1">
                    <a:lumMod val="50000"/>
                  </a:schemeClr>
                </a:solidFill>
              </a:rPr>
              <a:t>PS C:\&gt; </a:t>
            </a:r>
            <a:r>
              <a:rPr lang="da-DK" sz="2000" dirty="0">
                <a:solidFill>
                  <a:schemeClr val="accent5"/>
                </a:solidFill>
              </a:rPr>
              <a:t>Set-ExecutionPolicy RemoteSigned</a:t>
            </a:r>
          </a:p>
          <a:p>
            <a:pPr lvl="1"/>
            <a:endParaRPr lang="en-US" sz="2000" dirty="0">
              <a:solidFill>
                <a:schemeClr val="tx1"/>
              </a:solidFill>
            </a:endParaRPr>
          </a:p>
          <a:p>
            <a:pPr lvl="1"/>
            <a:r>
              <a:rPr lang="en-US" sz="2000" b="1" dirty="0">
                <a:solidFill>
                  <a:schemeClr val="tx1"/>
                </a:solidFill>
              </a:rPr>
              <a:t>Note: </a:t>
            </a:r>
            <a:r>
              <a:rPr lang="en-US" sz="2000" dirty="0">
                <a:solidFill>
                  <a:schemeClr val="tx1"/>
                </a:solidFill>
              </a:rPr>
              <a:t>Execution polices are not meant as a security control. They are supposed to help prevent administrators and users from making unintended mistakes. We can easily bypass them by changing the policy locally or as we call a script.</a:t>
            </a:r>
          </a:p>
        </p:txBody>
      </p:sp>
    </p:spTree>
    <p:extLst>
      <p:ext uri="{BB962C8B-B14F-4D97-AF65-F5344CB8AC3E}">
        <p14:creationId xmlns:p14="http://schemas.microsoft.com/office/powerpoint/2010/main" val="21021629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PowerShell Scripting</a:t>
            </a:r>
          </a:p>
          <a:p>
            <a:endParaRPr lang="en-US" dirty="0"/>
          </a:p>
        </p:txBody>
      </p:sp>
      <p:sp>
        <p:nvSpPr>
          <p:cNvPr id="3" name="Content Placeholder 2"/>
          <p:cNvSpPr>
            <a:spLocks noGrp="1"/>
          </p:cNvSpPr>
          <p:nvPr>
            <p:ph idx="1"/>
          </p:nvPr>
        </p:nvSpPr>
        <p:spPr/>
        <p:txBody>
          <a:bodyPr>
            <a:normAutofit/>
          </a:bodyPr>
          <a:lstStyle/>
          <a:p>
            <a:r>
              <a:rPr lang="en-US" sz="2400" dirty="0">
                <a:solidFill>
                  <a:schemeClr val="tx1"/>
                </a:solidFill>
              </a:rPr>
              <a:t>Script Files</a:t>
            </a:r>
          </a:p>
          <a:p>
            <a:endParaRPr lang="en-US" sz="2000" dirty="0">
              <a:solidFill>
                <a:schemeClr val="tx1"/>
              </a:solidFill>
            </a:endParaRPr>
          </a:p>
          <a:p>
            <a:pPr lvl="1"/>
            <a:r>
              <a:rPr lang="en-US" sz="2000" dirty="0">
                <a:solidFill>
                  <a:schemeClr val="tx1"/>
                </a:solidFill>
              </a:rPr>
              <a:t>PowerShell scripts are a flexible and powerful way to perform management and automation tasks</a:t>
            </a:r>
          </a:p>
          <a:p>
            <a:pPr lvl="1"/>
            <a:endParaRPr lang="en-US" sz="2000" dirty="0">
              <a:solidFill>
                <a:schemeClr val="tx1"/>
              </a:solidFill>
            </a:endParaRPr>
          </a:p>
          <a:p>
            <a:pPr lvl="1"/>
            <a:r>
              <a:rPr lang="en-US" sz="2000" dirty="0">
                <a:solidFill>
                  <a:schemeClr val="tx1"/>
                </a:solidFill>
              </a:rPr>
              <a:t>Scripts generally have a *.ps1 extension and can be created easily or downloaded from places like the </a:t>
            </a:r>
            <a:r>
              <a:rPr lang="en-US" sz="2000" dirty="0">
                <a:solidFill>
                  <a:schemeClr val="tx1"/>
                </a:solidFill>
                <a:hlinkClick r:id="rId3"/>
              </a:rPr>
              <a:t>Microsoft Script Center</a:t>
            </a:r>
            <a:r>
              <a:rPr lang="en-US" sz="2000" dirty="0">
                <a:solidFill>
                  <a:schemeClr val="tx1"/>
                </a:solidFill>
              </a:rPr>
              <a:t>.</a:t>
            </a:r>
          </a:p>
          <a:p>
            <a:pPr lvl="1"/>
            <a:endParaRPr lang="en-US" sz="2000" dirty="0">
              <a:solidFill>
                <a:schemeClr val="tx1"/>
              </a:solidFill>
            </a:endParaRPr>
          </a:p>
          <a:p>
            <a:pPr lvl="1"/>
            <a:r>
              <a:rPr lang="en-US" sz="2000" dirty="0">
                <a:solidFill>
                  <a:schemeClr val="tx1"/>
                </a:solidFill>
              </a:rPr>
              <a:t>Bad scripts</a:t>
            </a:r>
          </a:p>
          <a:p>
            <a:pPr lvl="2"/>
            <a:r>
              <a:rPr lang="en-US" sz="2000" dirty="0">
                <a:solidFill>
                  <a:schemeClr val="tx1"/>
                </a:solidFill>
              </a:rPr>
              <a:t>Be careful as scripts could possibility damage your systems either maliciously or just through coding mistakes. </a:t>
            </a:r>
          </a:p>
          <a:p>
            <a:pPr lvl="2"/>
            <a:r>
              <a:rPr lang="en-US" sz="2000" dirty="0">
                <a:solidFill>
                  <a:schemeClr val="tx1"/>
                </a:solidFill>
              </a:rPr>
              <a:t>Use trusted sources</a:t>
            </a:r>
          </a:p>
          <a:p>
            <a:pPr lvl="2"/>
            <a:r>
              <a:rPr lang="en-US" sz="2000" dirty="0">
                <a:solidFill>
                  <a:schemeClr val="tx1"/>
                </a:solidFill>
              </a:rPr>
              <a:t>Run in test first</a:t>
            </a:r>
          </a:p>
          <a:p>
            <a:pPr lvl="2"/>
            <a:r>
              <a:rPr lang="en-US" sz="2000" dirty="0">
                <a:solidFill>
                  <a:schemeClr val="tx1"/>
                </a:solidFill>
              </a:rPr>
              <a:t>Learn PowerShell syntax so you can “read” a script before </a:t>
            </a:r>
            <a:r>
              <a:rPr lang="en-US" sz="2000">
                <a:solidFill>
                  <a:schemeClr val="tx1"/>
                </a:solidFill>
              </a:rPr>
              <a:t>running it.</a:t>
            </a:r>
            <a:endParaRPr lang="en-US" sz="2000" dirty="0">
              <a:solidFill>
                <a:schemeClr val="tx1"/>
              </a:solidFill>
            </a:endParaRPr>
          </a:p>
          <a:p>
            <a:pPr lvl="1"/>
            <a:endParaRPr lang="en-US" sz="2000" dirty="0">
              <a:solidFill>
                <a:schemeClr val="tx1"/>
              </a:solidFill>
            </a:endParaRPr>
          </a:p>
        </p:txBody>
      </p:sp>
    </p:spTree>
    <p:extLst>
      <p:ext uri="{BB962C8B-B14F-4D97-AF65-F5344CB8AC3E}">
        <p14:creationId xmlns:p14="http://schemas.microsoft.com/office/powerpoint/2010/main" val="25170825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Parameters</a:t>
            </a:r>
            <a:endParaRPr lang="en-US" dirty="0"/>
          </a:p>
        </p:txBody>
      </p:sp>
      <p:sp>
        <p:nvSpPr>
          <p:cNvPr id="3" name="Content Placeholder 2"/>
          <p:cNvSpPr>
            <a:spLocks noGrp="1"/>
          </p:cNvSpPr>
          <p:nvPr>
            <p:ph idx="1"/>
          </p:nvPr>
        </p:nvSpPr>
        <p:spPr/>
        <p:txBody>
          <a:bodyPr/>
          <a:lstStyle/>
          <a:p>
            <a:r>
              <a:rPr lang="en-US" dirty="0"/>
              <a:t>Parameters are used to pass data into functions and scripts.  </a:t>
            </a:r>
          </a:p>
          <a:p>
            <a:endParaRPr lang="en-US" dirty="0"/>
          </a:p>
          <a:p>
            <a:r>
              <a:rPr lang="en-US" dirty="0"/>
              <a:t>For example, if you had a function named </a:t>
            </a:r>
            <a:r>
              <a:rPr lang="en-US" dirty="0" err="1"/>
              <a:t>SetUserPassword</a:t>
            </a:r>
            <a:r>
              <a:rPr lang="en-US" dirty="0"/>
              <a:t>, you might want to pass in the user name and the new password as parameters to tell the function what to operate on.</a:t>
            </a:r>
          </a:p>
          <a:p>
            <a:pPr marL="679716" lvl="2" indent="0">
              <a:buNone/>
            </a:pPr>
            <a:r>
              <a:rPr lang="en-US" dirty="0">
                <a:solidFill>
                  <a:srgbClr val="949798"/>
                </a:solidFill>
              </a:rPr>
              <a:t>Function </a:t>
            </a:r>
            <a:r>
              <a:rPr lang="en-US" dirty="0" err="1">
                <a:solidFill>
                  <a:srgbClr val="949798"/>
                </a:solidFill>
              </a:rPr>
              <a:t>SetUserPassword</a:t>
            </a:r>
            <a:r>
              <a:rPr lang="en-US" dirty="0">
                <a:solidFill>
                  <a:srgbClr val="949798"/>
                </a:solidFill>
              </a:rPr>
              <a:t> {</a:t>
            </a:r>
          </a:p>
          <a:p>
            <a:pPr marL="1136916" lvl="3" indent="0">
              <a:buNone/>
            </a:pPr>
            <a:r>
              <a:rPr lang="en-US" dirty="0" err="1">
                <a:solidFill>
                  <a:srgbClr val="0056B8"/>
                </a:solidFill>
              </a:rPr>
              <a:t>Param</a:t>
            </a:r>
            <a:r>
              <a:rPr lang="en-US" dirty="0">
                <a:solidFill>
                  <a:srgbClr val="949798"/>
                </a:solidFill>
              </a:rPr>
              <a:t> ( [string]$username, [string]$password )</a:t>
            </a:r>
          </a:p>
          <a:p>
            <a:pPr marL="1136916" lvl="3" indent="0">
              <a:buNone/>
            </a:pPr>
            <a:r>
              <a:rPr lang="en-US" dirty="0">
                <a:solidFill>
                  <a:srgbClr val="949798"/>
                </a:solidFill>
              </a:rPr>
              <a:t>// do something to set the password</a:t>
            </a:r>
          </a:p>
          <a:p>
            <a:pPr marL="679716" lvl="2" indent="0">
              <a:buNone/>
            </a:pPr>
            <a:r>
              <a:rPr lang="en-US" dirty="0">
                <a:solidFill>
                  <a:srgbClr val="949798"/>
                </a:solidFill>
              </a:rPr>
              <a:t>}</a:t>
            </a:r>
          </a:p>
          <a:p>
            <a:endParaRPr lang="en-US" dirty="0">
              <a:solidFill>
                <a:srgbClr val="949798"/>
              </a:solidFill>
            </a:endParaRPr>
          </a:p>
          <a:p>
            <a:r>
              <a:rPr lang="en-US" dirty="0">
                <a:solidFill>
                  <a:srgbClr val="949798"/>
                </a:solidFill>
              </a:rPr>
              <a:t>Parameters can be made mandatory, positional or attached to the pipeline using the optional [Parameter()] attribute:</a:t>
            </a:r>
          </a:p>
          <a:p>
            <a:pPr lvl="1"/>
            <a:r>
              <a:rPr lang="en-US" dirty="0" err="1">
                <a:solidFill>
                  <a:srgbClr val="0056B8"/>
                </a:solidFill>
              </a:rPr>
              <a:t>Param</a:t>
            </a:r>
            <a:r>
              <a:rPr lang="en-US" dirty="0">
                <a:solidFill>
                  <a:srgbClr val="949798"/>
                </a:solidFill>
              </a:rPr>
              <a:t>( [</a:t>
            </a:r>
            <a:r>
              <a:rPr lang="en-US" dirty="0">
                <a:solidFill>
                  <a:srgbClr val="0056B8"/>
                </a:solidFill>
              </a:rPr>
              <a:t>Parameter</a:t>
            </a:r>
            <a:r>
              <a:rPr lang="en-US" dirty="0">
                <a:solidFill>
                  <a:srgbClr val="949798"/>
                </a:solidFill>
              </a:rPr>
              <a:t>(</a:t>
            </a:r>
            <a:r>
              <a:rPr lang="en-US" dirty="0">
                <a:solidFill>
                  <a:srgbClr val="0056B8"/>
                </a:solidFill>
              </a:rPr>
              <a:t>Mandatory</a:t>
            </a:r>
            <a:r>
              <a:rPr lang="en-US" dirty="0">
                <a:solidFill>
                  <a:srgbClr val="949798"/>
                </a:solidFill>
              </a:rPr>
              <a:t>=$true, </a:t>
            </a:r>
            <a:r>
              <a:rPr lang="en-US" dirty="0">
                <a:solidFill>
                  <a:srgbClr val="0056B8"/>
                </a:solidFill>
              </a:rPr>
              <a:t>Position</a:t>
            </a:r>
            <a:r>
              <a:rPr lang="en-US" dirty="0">
                <a:solidFill>
                  <a:srgbClr val="949798"/>
                </a:solidFill>
              </a:rPr>
              <a:t>=1, </a:t>
            </a:r>
            <a:r>
              <a:rPr lang="en-US" dirty="0" err="1">
                <a:solidFill>
                  <a:srgbClr val="0056B8"/>
                </a:solidFill>
              </a:rPr>
              <a:t>ValueFromPipeLine</a:t>
            </a:r>
            <a:r>
              <a:rPr lang="en-US" dirty="0">
                <a:solidFill>
                  <a:srgbClr val="949798"/>
                </a:solidFill>
              </a:rPr>
              <a:t>=$true)][string]$username)</a:t>
            </a:r>
          </a:p>
          <a:p>
            <a:endParaRPr lang="en-US" dirty="0">
              <a:solidFill>
                <a:srgbClr val="949798"/>
              </a:solidFill>
            </a:endParaRPr>
          </a:p>
          <a:p>
            <a:endParaRPr lang="en-US" dirty="0">
              <a:solidFill>
                <a:srgbClr val="949798"/>
              </a:solidFill>
            </a:endParaRPr>
          </a:p>
        </p:txBody>
      </p:sp>
    </p:spTree>
    <p:extLst>
      <p:ext uri="{BB962C8B-B14F-4D97-AF65-F5344CB8AC3E}">
        <p14:creationId xmlns:p14="http://schemas.microsoft.com/office/powerpoint/2010/main" val="21965717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Output</a:t>
            </a:r>
            <a:endParaRPr lang="en-US" dirty="0"/>
          </a:p>
        </p:txBody>
      </p:sp>
      <p:sp>
        <p:nvSpPr>
          <p:cNvPr id="3" name="Content Placeholder 2"/>
          <p:cNvSpPr>
            <a:spLocks noGrp="1"/>
          </p:cNvSpPr>
          <p:nvPr>
            <p:ph idx="1"/>
          </p:nvPr>
        </p:nvSpPr>
        <p:spPr/>
        <p:txBody>
          <a:bodyPr>
            <a:normAutofit/>
          </a:bodyPr>
          <a:lstStyle/>
          <a:p>
            <a:r>
              <a:rPr lang="en-US" dirty="0"/>
              <a:t>Often you will need to output data, status and error messages in some format consumable by the user, either visible on the display or in an output file.</a:t>
            </a:r>
          </a:p>
          <a:p>
            <a:endParaRPr lang="en-US" dirty="0"/>
          </a:p>
          <a:p>
            <a:r>
              <a:rPr lang="en-US" dirty="0"/>
              <a:t>PS C:\&gt;</a:t>
            </a:r>
            <a:r>
              <a:rPr lang="en-US" dirty="0">
                <a:solidFill>
                  <a:srgbClr val="0056B8"/>
                </a:solidFill>
              </a:rPr>
              <a:t>Write-Output</a:t>
            </a:r>
            <a:r>
              <a:rPr lang="en-US" dirty="0"/>
              <a:t> $</a:t>
            </a:r>
            <a:r>
              <a:rPr lang="en-US" dirty="0" err="1"/>
              <a:t>somevariable</a:t>
            </a:r>
            <a:r>
              <a:rPr lang="en-US" dirty="0"/>
              <a:t>  - outputs the value of the variable on the display or output stream</a:t>
            </a:r>
          </a:p>
          <a:p>
            <a:endParaRPr lang="en-US" dirty="0"/>
          </a:p>
          <a:p>
            <a:r>
              <a:rPr lang="en-US" dirty="0"/>
              <a:t>PS C:\&gt;</a:t>
            </a:r>
            <a:r>
              <a:rPr lang="en-US" dirty="0">
                <a:solidFill>
                  <a:srgbClr val="0056B8"/>
                </a:solidFill>
              </a:rPr>
              <a:t>Write-Host</a:t>
            </a:r>
            <a:r>
              <a:rPr lang="en-US" dirty="0"/>
              <a:t> $</a:t>
            </a:r>
            <a:r>
              <a:rPr lang="en-US" dirty="0" err="1"/>
              <a:t>somevariable</a:t>
            </a:r>
            <a:r>
              <a:rPr lang="en-US" dirty="0"/>
              <a:t> – outputs the value of the value on the display only</a:t>
            </a:r>
          </a:p>
          <a:p>
            <a:endParaRPr lang="en-US" dirty="0"/>
          </a:p>
          <a:p>
            <a:r>
              <a:rPr lang="en-US" dirty="0"/>
              <a:t>PS C:\&gt;$somevariable | </a:t>
            </a:r>
            <a:r>
              <a:rPr lang="en-US" dirty="0">
                <a:solidFill>
                  <a:srgbClr val="0056B8"/>
                </a:solidFill>
              </a:rPr>
              <a:t>Out-File</a:t>
            </a:r>
            <a:r>
              <a:rPr lang="en-US" dirty="0"/>
              <a:t> $filename – outputs the data piped in to the specified file.  Out-File has number of useful parameters you can use such as Append, </a:t>
            </a:r>
            <a:r>
              <a:rPr lang="en-US" dirty="0" err="1"/>
              <a:t>NoClobber</a:t>
            </a:r>
            <a:r>
              <a:rPr lang="en-US" dirty="0"/>
              <a:t> and Force, be sure to check out the online help for these.</a:t>
            </a:r>
          </a:p>
          <a:p>
            <a:endParaRPr lang="en-US" dirty="0"/>
          </a:p>
          <a:p>
            <a:r>
              <a:rPr lang="en-US" dirty="0"/>
              <a:t>PS C:\&gt;dir | </a:t>
            </a:r>
            <a:r>
              <a:rPr lang="en-US" dirty="0">
                <a:solidFill>
                  <a:srgbClr val="0056B8"/>
                </a:solidFill>
              </a:rPr>
              <a:t>Export-CSV</a:t>
            </a:r>
            <a:r>
              <a:rPr lang="en-US" dirty="0"/>
              <a:t> $filename – outputs the data piped in to a CSV formatted file.  </a:t>
            </a:r>
            <a:endParaRPr lang="en-US" dirty="0">
              <a:solidFill>
                <a:srgbClr val="949798"/>
              </a:solidFill>
            </a:endParaRPr>
          </a:p>
        </p:txBody>
      </p:sp>
    </p:spTree>
    <p:extLst>
      <p:ext uri="{BB962C8B-B14F-4D97-AF65-F5344CB8AC3E}">
        <p14:creationId xmlns:p14="http://schemas.microsoft.com/office/powerpoint/2010/main" val="37236527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Agenda</a:t>
            </a:r>
            <a:endParaRPr lang="en-US" dirty="0"/>
          </a:p>
        </p:txBody>
      </p:sp>
      <p:sp>
        <p:nvSpPr>
          <p:cNvPr id="3" name="Content Placeholder 2"/>
          <p:cNvSpPr>
            <a:spLocks noGrp="1"/>
          </p:cNvSpPr>
          <p:nvPr>
            <p:ph idx="1"/>
          </p:nvPr>
        </p:nvSpPr>
        <p:spPr>
          <a:xfrm>
            <a:off x="444359" y="875845"/>
            <a:ext cx="11273267" cy="4561025"/>
          </a:xfrm>
        </p:spPr>
        <p:txBody>
          <a:bodyPr>
            <a:normAutofit lnSpcReduction="10000"/>
          </a:bodyPr>
          <a:lstStyle/>
          <a:p>
            <a:r>
              <a:rPr lang="en-CA" sz="2000" dirty="0">
                <a:solidFill>
                  <a:schemeClr val="tx1"/>
                </a:solidFill>
              </a:rPr>
              <a:t>Welcome &amp; Session Introduction</a:t>
            </a:r>
            <a:endParaRPr lang="en-US" sz="2000" dirty="0">
              <a:solidFill>
                <a:schemeClr val="tx1"/>
              </a:solidFill>
            </a:endParaRPr>
          </a:p>
          <a:p>
            <a:r>
              <a:rPr lang="en-CA" sz="2000" dirty="0">
                <a:solidFill>
                  <a:schemeClr val="tx1"/>
                </a:solidFill>
              </a:rPr>
              <a:t>What is PowerShell?</a:t>
            </a:r>
          </a:p>
          <a:p>
            <a:pPr lvl="1"/>
            <a:r>
              <a:rPr lang="en-CA" sz="2000" dirty="0">
                <a:solidFill>
                  <a:schemeClr val="tx1"/>
                </a:solidFill>
              </a:rPr>
              <a:t>PowerShell ISE</a:t>
            </a:r>
          </a:p>
          <a:p>
            <a:pPr lvl="1"/>
            <a:r>
              <a:rPr lang="en-CA" sz="2000" dirty="0">
                <a:solidFill>
                  <a:schemeClr val="tx1"/>
                </a:solidFill>
              </a:rPr>
              <a:t>Commands/</a:t>
            </a:r>
            <a:r>
              <a:rPr lang="en-CA" sz="2000" dirty="0" err="1">
                <a:solidFill>
                  <a:schemeClr val="tx1"/>
                </a:solidFill>
              </a:rPr>
              <a:t>Cmd</a:t>
            </a:r>
            <a:r>
              <a:rPr lang="en-CA" sz="2000" dirty="0">
                <a:solidFill>
                  <a:schemeClr val="tx1"/>
                </a:solidFill>
              </a:rPr>
              <a:t>-Lets</a:t>
            </a:r>
          </a:p>
          <a:p>
            <a:pPr lvl="1"/>
            <a:r>
              <a:rPr lang="en-CA" sz="2000" dirty="0">
                <a:solidFill>
                  <a:schemeClr val="tx1"/>
                </a:solidFill>
              </a:rPr>
              <a:t>Operators</a:t>
            </a:r>
          </a:p>
          <a:p>
            <a:pPr lvl="1"/>
            <a:r>
              <a:rPr lang="en-CA" sz="2000" dirty="0">
                <a:solidFill>
                  <a:schemeClr val="tx1"/>
                </a:solidFill>
              </a:rPr>
              <a:t>Variables</a:t>
            </a:r>
          </a:p>
          <a:p>
            <a:pPr lvl="1"/>
            <a:r>
              <a:rPr lang="en-CA" sz="2000" dirty="0">
                <a:solidFill>
                  <a:schemeClr val="tx1"/>
                </a:solidFill>
              </a:rPr>
              <a:t>Flow Control</a:t>
            </a:r>
          </a:p>
          <a:p>
            <a:r>
              <a:rPr lang="en-CA" sz="2000" dirty="0">
                <a:solidFill>
                  <a:schemeClr val="tx1"/>
                </a:solidFill>
              </a:rPr>
              <a:t>LAB 1 – Exploring PowerShell</a:t>
            </a:r>
          </a:p>
          <a:p>
            <a:r>
              <a:rPr lang="en-CA" sz="2000" dirty="0">
                <a:solidFill>
                  <a:schemeClr val="tx1"/>
                </a:solidFill>
              </a:rPr>
              <a:t>PowerShell Scripting</a:t>
            </a:r>
          </a:p>
          <a:p>
            <a:pPr lvl="1"/>
            <a:r>
              <a:rPr lang="en-CA" sz="2000" dirty="0">
                <a:solidFill>
                  <a:schemeClr val="tx1"/>
                </a:solidFill>
              </a:rPr>
              <a:t>Installing the Latest Version</a:t>
            </a:r>
          </a:p>
          <a:p>
            <a:pPr lvl="1"/>
            <a:r>
              <a:rPr lang="en-CA" sz="2000" dirty="0">
                <a:solidFill>
                  <a:schemeClr val="tx1"/>
                </a:solidFill>
              </a:rPr>
              <a:t>Execution Policies</a:t>
            </a:r>
          </a:p>
          <a:p>
            <a:pPr lvl="1"/>
            <a:r>
              <a:rPr lang="en-CA" sz="2000">
                <a:solidFill>
                  <a:schemeClr val="tx1"/>
                </a:solidFill>
              </a:rPr>
              <a:t>Script Files</a:t>
            </a:r>
          </a:p>
          <a:p>
            <a:pPr lvl="1"/>
            <a:r>
              <a:rPr lang="en-CA" sz="2000">
                <a:solidFill>
                  <a:schemeClr val="tx1"/>
                </a:solidFill>
              </a:rPr>
              <a:t>Parameters</a:t>
            </a:r>
            <a:endParaRPr lang="en-CA" sz="2000" dirty="0">
              <a:solidFill>
                <a:schemeClr val="tx1"/>
              </a:solidFill>
            </a:endParaRPr>
          </a:p>
          <a:p>
            <a:pPr lvl="1"/>
            <a:r>
              <a:rPr lang="en-CA" sz="2000" dirty="0">
                <a:solidFill>
                  <a:schemeClr val="tx1"/>
                </a:solidFill>
              </a:rPr>
              <a:t>Output</a:t>
            </a:r>
          </a:p>
          <a:p>
            <a:pPr lvl="1"/>
            <a:r>
              <a:rPr lang="en-CA" sz="2000" dirty="0">
                <a:solidFill>
                  <a:schemeClr val="tx1"/>
                </a:solidFill>
              </a:rPr>
              <a:t>Modules</a:t>
            </a:r>
          </a:p>
          <a:p>
            <a:endParaRPr lang="en-CA" sz="2000" dirty="0">
              <a:solidFill>
                <a:schemeClr val="tx1"/>
              </a:solidFill>
            </a:endParaRPr>
          </a:p>
          <a:p>
            <a:endParaRPr lang="en-CA" sz="2000" dirty="0">
              <a:solidFill>
                <a:schemeClr val="tx1"/>
              </a:solidFill>
            </a:endParaRPr>
          </a:p>
        </p:txBody>
      </p:sp>
    </p:spTree>
    <p:extLst>
      <p:ext uri="{BB962C8B-B14F-4D97-AF65-F5344CB8AC3E}">
        <p14:creationId xmlns:p14="http://schemas.microsoft.com/office/powerpoint/2010/main" val="257088113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Modules</a:t>
            </a:r>
            <a:endParaRPr lang="en-US" dirty="0"/>
          </a:p>
        </p:txBody>
      </p:sp>
      <p:sp>
        <p:nvSpPr>
          <p:cNvPr id="3" name="Content Placeholder 2"/>
          <p:cNvSpPr>
            <a:spLocks noGrp="1"/>
          </p:cNvSpPr>
          <p:nvPr>
            <p:ph idx="1"/>
          </p:nvPr>
        </p:nvSpPr>
        <p:spPr/>
        <p:txBody>
          <a:bodyPr/>
          <a:lstStyle/>
          <a:p>
            <a:r>
              <a:rPr lang="en-US" dirty="0"/>
              <a:t>Modules are used to extend the functionality of PowerShell and group related functions and code together into a easily re-usable package.  You can create your own modules, or use the many pre-existing modules that add extended functionality to PowerShell to do things like automated backups, interact with Active Directory or control your VMWare infrastructure.</a:t>
            </a:r>
          </a:p>
          <a:p>
            <a:endParaRPr lang="en-US" dirty="0"/>
          </a:p>
          <a:p>
            <a:r>
              <a:rPr lang="en-US" dirty="0"/>
              <a:t>PS C:\&gt;</a:t>
            </a:r>
            <a:r>
              <a:rPr lang="en-US" dirty="0">
                <a:solidFill>
                  <a:srgbClr val="0056B8"/>
                </a:solidFill>
              </a:rPr>
              <a:t>Get-Module</a:t>
            </a:r>
          </a:p>
          <a:p>
            <a:pPr lvl="1"/>
            <a:r>
              <a:rPr lang="en-US" dirty="0">
                <a:solidFill>
                  <a:srgbClr val="949798"/>
                </a:solidFill>
              </a:rPr>
              <a:t>Returns a list of currently loaded modules</a:t>
            </a:r>
          </a:p>
          <a:p>
            <a:pPr lvl="1"/>
            <a:endParaRPr lang="en-US" dirty="0">
              <a:solidFill>
                <a:srgbClr val="949798"/>
              </a:solidFill>
            </a:endParaRPr>
          </a:p>
          <a:p>
            <a:r>
              <a:rPr lang="en-US" dirty="0">
                <a:solidFill>
                  <a:srgbClr val="949798"/>
                </a:solidFill>
              </a:rPr>
              <a:t>PS C:\&gt;</a:t>
            </a:r>
            <a:r>
              <a:rPr lang="en-US" dirty="0">
                <a:solidFill>
                  <a:srgbClr val="0056B8"/>
                </a:solidFill>
              </a:rPr>
              <a:t>Get-Module –</a:t>
            </a:r>
            <a:r>
              <a:rPr lang="en-US" dirty="0" err="1">
                <a:solidFill>
                  <a:srgbClr val="0056B8"/>
                </a:solidFill>
              </a:rPr>
              <a:t>ListAvailable</a:t>
            </a:r>
            <a:endParaRPr lang="en-US" dirty="0">
              <a:solidFill>
                <a:srgbClr val="0056B8"/>
              </a:solidFill>
            </a:endParaRPr>
          </a:p>
          <a:p>
            <a:pPr lvl="1"/>
            <a:r>
              <a:rPr lang="en-US" dirty="0">
                <a:solidFill>
                  <a:srgbClr val="949798"/>
                </a:solidFill>
              </a:rPr>
              <a:t>Returns a listing of all modules found on the system</a:t>
            </a:r>
          </a:p>
          <a:p>
            <a:pPr lvl="1"/>
            <a:endParaRPr lang="en-US" dirty="0">
              <a:solidFill>
                <a:srgbClr val="949798"/>
              </a:solidFill>
            </a:endParaRPr>
          </a:p>
          <a:p>
            <a:r>
              <a:rPr lang="en-US" dirty="0">
                <a:solidFill>
                  <a:srgbClr val="949798"/>
                </a:solidFill>
              </a:rPr>
              <a:t>PS C:\&gt;</a:t>
            </a:r>
            <a:r>
              <a:rPr lang="en-US" dirty="0">
                <a:solidFill>
                  <a:srgbClr val="0056B8"/>
                </a:solidFill>
              </a:rPr>
              <a:t>Import-Module </a:t>
            </a:r>
            <a:r>
              <a:rPr lang="en-US" i="1" dirty="0" err="1">
                <a:solidFill>
                  <a:srgbClr val="0056B8"/>
                </a:solidFill>
              </a:rPr>
              <a:t>ModuleName</a:t>
            </a:r>
            <a:endParaRPr lang="en-US" i="1" dirty="0">
              <a:solidFill>
                <a:srgbClr val="0056B8"/>
              </a:solidFill>
            </a:endParaRPr>
          </a:p>
          <a:p>
            <a:pPr lvl="1"/>
            <a:r>
              <a:rPr lang="en-US" dirty="0">
                <a:solidFill>
                  <a:srgbClr val="949798"/>
                </a:solidFill>
              </a:rPr>
              <a:t>Loads a module previously installed on the system</a:t>
            </a:r>
          </a:p>
          <a:p>
            <a:pPr lvl="1"/>
            <a:endParaRPr lang="en-US" dirty="0">
              <a:solidFill>
                <a:srgbClr val="949798"/>
              </a:solidFill>
            </a:endParaRPr>
          </a:p>
        </p:txBody>
      </p:sp>
    </p:spTree>
    <p:extLst>
      <p:ext uri="{BB962C8B-B14F-4D97-AF65-F5344CB8AC3E}">
        <p14:creationId xmlns:p14="http://schemas.microsoft.com/office/powerpoint/2010/main" val="26392329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920" y="2146969"/>
            <a:ext cx="12192000" cy="499352"/>
          </a:xfrm>
        </p:spPr>
        <p:txBody>
          <a:bodyPr/>
          <a:lstStyle/>
          <a:p>
            <a:pPr algn="ctr"/>
            <a:r>
              <a:rPr lang="en-CA" dirty="0"/>
              <a:t>LAB </a:t>
            </a:r>
            <a:r>
              <a:rPr lang="en-CA"/>
              <a:t>2 – PowerShell </a:t>
            </a:r>
            <a:r>
              <a:rPr lang="en-CA" dirty="0"/>
              <a:t>Scripts</a:t>
            </a:r>
            <a:endParaRPr lang="en-US" dirty="0"/>
          </a:p>
          <a:p>
            <a:pPr algn="ctr"/>
            <a:endParaRPr lang="en-US" dirty="0"/>
          </a:p>
          <a:p>
            <a:pPr algn="ctr"/>
            <a:endParaRPr lang="en-US" dirty="0"/>
          </a:p>
        </p:txBody>
      </p:sp>
    </p:spTree>
    <p:extLst>
      <p:ext uri="{BB962C8B-B14F-4D97-AF65-F5344CB8AC3E}">
        <p14:creationId xmlns:p14="http://schemas.microsoft.com/office/powerpoint/2010/main" val="20061116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a:t>
            </a:r>
          </a:p>
        </p:txBody>
      </p:sp>
      <p:pic>
        <p:nvPicPr>
          <p:cNvPr id="4" name="Picture 3"/>
          <p:cNvPicPr>
            <a:picLocks noChangeAspect="1"/>
          </p:cNvPicPr>
          <p:nvPr/>
        </p:nvPicPr>
        <p:blipFill>
          <a:blip r:embed="rId2"/>
          <a:stretch>
            <a:fillRect/>
          </a:stretch>
        </p:blipFill>
        <p:spPr>
          <a:xfrm>
            <a:off x="1914326" y="1316091"/>
            <a:ext cx="8333333" cy="2819048"/>
          </a:xfrm>
          <a:prstGeom prst="rect">
            <a:avLst/>
          </a:prstGeom>
          <a:ln w="12700">
            <a:solidFill>
              <a:schemeClr val="tx1"/>
            </a:solidFill>
          </a:ln>
        </p:spPr>
      </p:pic>
    </p:spTree>
    <p:extLst>
      <p:ext uri="{BB962C8B-B14F-4D97-AF65-F5344CB8AC3E}">
        <p14:creationId xmlns:p14="http://schemas.microsoft.com/office/powerpoint/2010/main" val="21405686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a:t>
            </a:r>
            <a:endParaRPr lang="en-US" dirty="0"/>
          </a:p>
        </p:txBody>
      </p:sp>
      <p:pic>
        <p:nvPicPr>
          <p:cNvPr id="1026" name="Picture 2" descr="C:\Users\rgoguen\AppData\Local\Temp\SNAGHTML1c37ec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602" y="875845"/>
            <a:ext cx="7117025" cy="4260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3541" y="1153217"/>
            <a:ext cx="252960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rPr>
              <a:t>Display Name of Action</a:t>
            </a:r>
            <a:endParaRPr kumimoji="0" lang="en-US" sz="2000" b="0" i="0" u="none" strike="noStrike" cap="none" spc="0" normalizeH="0" dirty="0">
              <a:ln>
                <a:noFill/>
              </a:ln>
              <a:solidFill>
                <a:srgbClr val="000000"/>
              </a:solidFill>
              <a:effectLst/>
              <a:uFillTx/>
              <a:sym typeface="Helvetica Light"/>
            </a:endParaRPr>
          </a:p>
        </p:txBody>
      </p:sp>
      <p:sp>
        <p:nvSpPr>
          <p:cNvPr id="10" name="TextBox 9"/>
          <p:cNvSpPr txBox="1"/>
          <p:nvPr/>
        </p:nvSpPr>
        <p:spPr>
          <a:xfrm>
            <a:off x="310542" y="1621748"/>
            <a:ext cx="3792866"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800" dirty="0">
                <a:solidFill>
                  <a:srgbClr val="000000"/>
                </a:solidFill>
              </a:rPr>
              <a:t>Location of </a:t>
            </a:r>
            <a:r>
              <a:rPr lang="en-US" sz="2000" dirty="0">
                <a:solidFill>
                  <a:srgbClr val="000000"/>
                </a:solidFill>
              </a:rPr>
              <a:t>PowerShell</a:t>
            </a:r>
            <a:r>
              <a:rPr lang="en-US" sz="1800" dirty="0">
                <a:solidFill>
                  <a:srgbClr val="000000"/>
                </a:solidFill>
              </a:rPr>
              <a:t> Executable</a:t>
            </a:r>
            <a:endParaRPr kumimoji="0" lang="en-US" sz="1800" b="0" i="0" u="none" strike="noStrike" cap="none" spc="0" normalizeH="0" dirty="0">
              <a:ln>
                <a:noFill/>
              </a:ln>
              <a:solidFill>
                <a:srgbClr val="000000"/>
              </a:solidFill>
              <a:effectLst/>
              <a:uFillTx/>
              <a:sym typeface="Helvetica Light"/>
            </a:endParaRPr>
          </a:p>
        </p:txBody>
      </p:sp>
      <p:sp>
        <p:nvSpPr>
          <p:cNvPr id="11" name="TextBox 10"/>
          <p:cNvSpPr txBox="1"/>
          <p:nvPr/>
        </p:nvSpPr>
        <p:spPr>
          <a:xfrm>
            <a:off x="310542" y="2367651"/>
            <a:ext cx="4049715"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800" dirty="0">
                <a:solidFill>
                  <a:srgbClr val="000000"/>
                </a:solidFill>
              </a:rPr>
              <a:t>Execution of </a:t>
            </a:r>
            <a:r>
              <a:rPr lang="en-US" sz="2000" dirty="0">
                <a:solidFill>
                  <a:srgbClr val="000000"/>
                </a:solidFill>
              </a:rPr>
              <a:t>Script</a:t>
            </a:r>
            <a:r>
              <a:rPr lang="en-US" sz="1800" dirty="0">
                <a:solidFill>
                  <a:srgbClr val="000000"/>
                </a:solidFill>
              </a:rPr>
              <a:t> with parameters</a:t>
            </a:r>
            <a:endParaRPr kumimoji="0" lang="en-US" sz="1800" b="0" i="0" u="none" strike="noStrike" cap="none" spc="0" normalizeH="0" dirty="0">
              <a:ln>
                <a:noFill/>
              </a:ln>
              <a:solidFill>
                <a:srgbClr val="000000"/>
              </a:solidFill>
              <a:effectLst/>
              <a:uFillTx/>
              <a:sym typeface="Helvetica Light"/>
            </a:endParaRPr>
          </a:p>
        </p:txBody>
      </p:sp>
      <p:sp>
        <p:nvSpPr>
          <p:cNvPr id="12" name="TextBox 11"/>
          <p:cNvSpPr txBox="1"/>
          <p:nvPr/>
        </p:nvSpPr>
        <p:spPr>
          <a:xfrm>
            <a:off x="444360" y="3553858"/>
            <a:ext cx="3134986" cy="6873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dirty="0">
                <a:ln>
                  <a:noFill/>
                </a:ln>
                <a:solidFill>
                  <a:srgbClr val="000000"/>
                </a:solidFill>
                <a:effectLst/>
                <a:uFillTx/>
                <a:sym typeface="Helvetica Light"/>
              </a:rPr>
              <a:t>Define how </a:t>
            </a:r>
            <a:r>
              <a:rPr kumimoji="0" lang="en-US" sz="2000" b="0" i="0" u="none" strike="noStrike" cap="none" spc="0" normalizeH="0" dirty="0">
                <a:ln>
                  <a:noFill/>
                </a:ln>
                <a:solidFill>
                  <a:srgbClr val="000000"/>
                </a:solidFill>
                <a:effectLst/>
                <a:uFillTx/>
                <a:sym typeface="Helvetica Light"/>
              </a:rPr>
              <a:t>One-Step</a:t>
            </a:r>
            <a:r>
              <a:rPr kumimoji="0" lang="en-US" sz="1800" b="0" i="0" u="none" strike="noStrike" cap="none" spc="0" normalizeH="0" dirty="0">
                <a:ln>
                  <a:noFill/>
                </a:ln>
                <a:solidFill>
                  <a:srgbClr val="000000"/>
                </a:solidFill>
                <a:effectLst/>
                <a:uFillTx/>
                <a:sym typeface="Helvetica Light"/>
              </a:rPr>
              <a:t> Interacts with Script Execution</a:t>
            </a:r>
          </a:p>
        </p:txBody>
      </p:sp>
      <p:cxnSp>
        <p:nvCxnSpPr>
          <p:cNvPr id="13" name="Straight Arrow Connector 12"/>
          <p:cNvCxnSpPr/>
          <p:nvPr/>
        </p:nvCxnSpPr>
        <p:spPr>
          <a:xfrm>
            <a:off x="3006539" y="1358402"/>
            <a:ext cx="168812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84206" y="1836699"/>
            <a:ext cx="116310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39001" y="2572835"/>
            <a:ext cx="855661"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694662" y="3171436"/>
            <a:ext cx="5762323" cy="18522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2" idx="3"/>
          </p:cNvCxnSpPr>
          <p:nvPr/>
        </p:nvCxnSpPr>
        <p:spPr>
          <a:xfrm>
            <a:off x="3579346" y="3897542"/>
            <a:ext cx="998416"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9993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 – Setting Parameters</a:t>
            </a:r>
            <a:endParaRPr lang="en-US" dirty="0"/>
          </a:p>
        </p:txBody>
      </p:sp>
      <p:sp>
        <p:nvSpPr>
          <p:cNvPr id="14" name="TextBox 13"/>
          <p:cNvSpPr txBox="1"/>
          <p:nvPr/>
        </p:nvSpPr>
        <p:spPr>
          <a:xfrm>
            <a:off x="2702599" y="4883556"/>
            <a:ext cx="509755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Helvetica Light"/>
              </a:rPr>
              <a:t>“&amp; ‘Script L</a:t>
            </a:r>
            <a:r>
              <a:rPr kumimoji="0" lang="en-US" sz="2400" b="0" i="1" u="none" strike="noStrike" cap="none" spc="0" normalizeH="0" baseline="0" dirty="0">
                <a:ln>
                  <a:noFill/>
                </a:ln>
                <a:solidFill>
                  <a:srgbClr val="000000"/>
                </a:solidFill>
                <a:effectLst/>
                <a:uFillTx/>
                <a:latin typeface="+mn-lt"/>
                <a:ea typeface="+mn-ea"/>
                <a:cs typeface="+mn-cs"/>
                <a:sym typeface="Helvetica Light"/>
              </a:rPr>
              <a:t>ocation’ –Parameter1 Value”</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 name="Picture 2"/>
          <p:cNvPicPr>
            <a:picLocks noChangeAspect="1"/>
          </p:cNvPicPr>
          <p:nvPr/>
        </p:nvPicPr>
        <p:blipFill>
          <a:blip r:embed="rId3"/>
          <a:stretch>
            <a:fillRect/>
          </a:stretch>
        </p:blipFill>
        <p:spPr>
          <a:xfrm>
            <a:off x="989470" y="1022928"/>
            <a:ext cx="8523809" cy="3714286"/>
          </a:xfrm>
          <a:prstGeom prst="rect">
            <a:avLst/>
          </a:prstGeom>
          <a:ln w="12700">
            <a:solidFill>
              <a:schemeClr val="tx1"/>
            </a:solidFill>
          </a:ln>
        </p:spPr>
      </p:pic>
    </p:spTree>
    <p:extLst>
      <p:ext uri="{BB962C8B-B14F-4D97-AF65-F5344CB8AC3E}">
        <p14:creationId xmlns:p14="http://schemas.microsoft.com/office/powerpoint/2010/main" val="32838348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 – Setting Parameters</a:t>
            </a:r>
            <a:endParaRPr lang="en-US" dirty="0"/>
          </a:p>
        </p:txBody>
      </p:sp>
      <p:pic>
        <p:nvPicPr>
          <p:cNvPr id="1026" name="Picture 2" descr="C:\Users\rgoguen\AppData\Local\Temp\SNAGHTMLd5f1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120775"/>
            <a:ext cx="6553200" cy="31527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225738" y="1663700"/>
            <a:ext cx="4772793" cy="1679575"/>
          </a:xfrm>
          <a:prstGeom prst="rect">
            <a:avLst/>
          </a:prstGeom>
        </p:spPr>
      </p:pic>
      <p:cxnSp>
        <p:nvCxnSpPr>
          <p:cNvPr id="8" name="Straight Arrow Connector 7"/>
          <p:cNvCxnSpPr/>
          <p:nvPr/>
        </p:nvCxnSpPr>
        <p:spPr>
          <a:xfrm flipV="1">
            <a:off x="4998878" y="2286000"/>
            <a:ext cx="2164229" cy="1134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228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 – Output</a:t>
            </a:r>
            <a:endParaRPr lang="en-US" dirty="0"/>
          </a:p>
          <a:p>
            <a:endParaRPr lang="en-US" dirty="0"/>
          </a:p>
        </p:txBody>
      </p:sp>
      <p:pic>
        <p:nvPicPr>
          <p:cNvPr id="5" name="Picture 4"/>
          <p:cNvPicPr>
            <a:picLocks noChangeAspect="1"/>
          </p:cNvPicPr>
          <p:nvPr/>
        </p:nvPicPr>
        <p:blipFill>
          <a:blip r:embed="rId3"/>
          <a:stretch>
            <a:fillRect/>
          </a:stretch>
        </p:blipFill>
        <p:spPr>
          <a:xfrm>
            <a:off x="1480794" y="875845"/>
            <a:ext cx="9391302" cy="4179440"/>
          </a:xfrm>
          <a:prstGeom prst="rect">
            <a:avLst/>
          </a:prstGeom>
          <a:ln w="12700">
            <a:solidFill>
              <a:schemeClr val="tx1"/>
            </a:solidFill>
          </a:ln>
        </p:spPr>
      </p:pic>
      <p:sp>
        <p:nvSpPr>
          <p:cNvPr id="7" name="TextBox 6"/>
          <p:cNvSpPr txBox="1"/>
          <p:nvPr/>
        </p:nvSpPr>
        <p:spPr>
          <a:xfrm>
            <a:off x="4339756" y="5160793"/>
            <a:ext cx="367337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Helvetica Light"/>
              </a:rPr>
              <a:t>&gt; “&lt;location&gt;\Filename.txt”</a:t>
            </a:r>
          </a:p>
        </p:txBody>
      </p:sp>
      <p:cxnSp>
        <p:nvCxnSpPr>
          <p:cNvPr id="8" name="Straight Arrow Connector 7"/>
          <p:cNvCxnSpPr/>
          <p:nvPr/>
        </p:nvCxnSpPr>
        <p:spPr>
          <a:xfrm flipV="1">
            <a:off x="6176445" y="2661138"/>
            <a:ext cx="2006263" cy="254390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5402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 – Output</a:t>
            </a:r>
            <a:endParaRPr lang="en-US" dirty="0"/>
          </a:p>
          <a:p>
            <a:endParaRPr lang="en-US" dirty="0"/>
          </a:p>
        </p:txBody>
      </p:sp>
      <p:pic>
        <p:nvPicPr>
          <p:cNvPr id="6" name="Picture 5"/>
          <p:cNvPicPr>
            <a:picLocks noChangeAspect="1"/>
          </p:cNvPicPr>
          <p:nvPr/>
        </p:nvPicPr>
        <p:blipFill>
          <a:blip r:embed="rId3"/>
          <a:stretch>
            <a:fillRect/>
          </a:stretch>
        </p:blipFill>
        <p:spPr>
          <a:xfrm>
            <a:off x="444360" y="1327853"/>
            <a:ext cx="5546132" cy="3571749"/>
          </a:xfrm>
          <a:prstGeom prst="rect">
            <a:avLst/>
          </a:prstGeom>
          <a:ln w="12700">
            <a:solidFill>
              <a:schemeClr val="tx1"/>
            </a:solidFill>
          </a:ln>
        </p:spPr>
      </p:pic>
      <p:pic>
        <p:nvPicPr>
          <p:cNvPr id="2054" name="Picture 6" descr="C:\Users\rgoguen\AppData\Local\Temp\SNAGHTMLe642a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942" y="626169"/>
            <a:ext cx="4591050" cy="22098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639728" y="3214600"/>
            <a:ext cx="2523477" cy="2107677"/>
          </a:xfrm>
          <a:prstGeom prst="rect">
            <a:avLst/>
          </a:prstGeom>
        </p:spPr>
      </p:pic>
      <p:cxnSp>
        <p:nvCxnSpPr>
          <p:cNvPr id="12" name="Straight Arrow Connector 11"/>
          <p:cNvCxnSpPr/>
          <p:nvPr/>
        </p:nvCxnSpPr>
        <p:spPr>
          <a:xfrm flipH="1" flipV="1">
            <a:off x="9448800" y="2919046"/>
            <a:ext cx="422031" cy="156255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08585" y="3214600"/>
            <a:ext cx="3118338" cy="88837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9323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Calling a Script – Output</a:t>
            </a:r>
            <a:endParaRPr lang="en-US" dirty="0"/>
          </a:p>
          <a:p>
            <a:endParaRPr lang="en-US" dirty="0"/>
          </a:p>
        </p:txBody>
      </p:sp>
      <p:pic>
        <p:nvPicPr>
          <p:cNvPr id="8" name="Picture 7"/>
          <p:cNvPicPr>
            <a:picLocks noChangeAspect="1"/>
          </p:cNvPicPr>
          <p:nvPr/>
        </p:nvPicPr>
        <p:blipFill>
          <a:blip r:embed="rId3"/>
          <a:stretch>
            <a:fillRect/>
          </a:stretch>
        </p:blipFill>
        <p:spPr>
          <a:xfrm>
            <a:off x="6139812" y="2884077"/>
            <a:ext cx="6052188" cy="2477320"/>
          </a:xfrm>
          <a:prstGeom prst="rect">
            <a:avLst/>
          </a:prstGeom>
        </p:spPr>
      </p:pic>
      <p:pic>
        <p:nvPicPr>
          <p:cNvPr id="3" name="Picture 2"/>
          <p:cNvPicPr>
            <a:picLocks noChangeAspect="1"/>
          </p:cNvPicPr>
          <p:nvPr/>
        </p:nvPicPr>
        <p:blipFill>
          <a:blip r:embed="rId4"/>
          <a:stretch>
            <a:fillRect/>
          </a:stretch>
        </p:blipFill>
        <p:spPr>
          <a:xfrm>
            <a:off x="3085755" y="875845"/>
            <a:ext cx="5990476" cy="1714286"/>
          </a:xfrm>
          <a:prstGeom prst="rect">
            <a:avLst/>
          </a:prstGeom>
        </p:spPr>
      </p:pic>
      <p:pic>
        <p:nvPicPr>
          <p:cNvPr id="4" name="Picture 3"/>
          <p:cNvPicPr>
            <a:picLocks noChangeAspect="1"/>
          </p:cNvPicPr>
          <p:nvPr/>
        </p:nvPicPr>
        <p:blipFill>
          <a:blip r:embed="rId5"/>
          <a:stretch>
            <a:fillRect/>
          </a:stretch>
        </p:blipFill>
        <p:spPr>
          <a:xfrm>
            <a:off x="444360" y="2884077"/>
            <a:ext cx="5236469" cy="2330402"/>
          </a:xfrm>
          <a:prstGeom prst="rect">
            <a:avLst/>
          </a:prstGeom>
          <a:ln w="12700">
            <a:solidFill>
              <a:schemeClr val="tx1"/>
            </a:solidFill>
          </a:ln>
        </p:spPr>
      </p:pic>
      <p:cxnSp>
        <p:nvCxnSpPr>
          <p:cNvPr id="11" name="Straight Arrow Connector 10"/>
          <p:cNvCxnSpPr/>
          <p:nvPr/>
        </p:nvCxnSpPr>
        <p:spPr>
          <a:xfrm flipH="1">
            <a:off x="3587262" y="1828800"/>
            <a:ext cx="2274276" cy="117230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018569" y="1732988"/>
            <a:ext cx="574446" cy="126812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7268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Handling Errors</a:t>
            </a:r>
          </a:p>
          <a:p>
            <a:endParaRPr lang="en-US" dirty="0"/>
          </a:p>
        </p:txBody>
      </p:sp>
      <p:pic>
        <p:nvPicPr>
          <p:cNvPr id="4" name="Content Placeholder 3"/>
          <p:cNvPicPr>
            <a:picLocks noGrp="1" noChangeAspect="1"/>
          </p:cNvPicPr>
          <p:nvPr>
            <p:ph idx="1"/>
          </p:nvPr>
        </p:nvPicPr>
        <p:blipFill>
          <a:blip r:embed="rId2"/>
          <a:stretch>
            <a:fillRect/>
          </a:stretch>
        </p:blipFill>
        <p:spPr>
          <a:xfrm>
            <a:off x="444360" y="875845"/>
            <a:ext cx="6911438" cy="2818331"/>
          </a:xfrm>
          <a:prstGeom prst="rect">
            <a:avLst/>
          </a:prstGeom>
        </p:spPr>
      </p:pic>
      <p:pic>
        <p:nvPicPr>
          <p:cNvPr id="5" name="Picture 4"/>
          <p:cNvPicPr>
            <a:picLocks noChangeAspect="1"/>
          </p:cNvPicPr>
          <p:nvPr/>
        </p:nvPicPr>
        <p:blipFill>
          <a:blip r:embed="rId3"/>
          <a:stretch>
            <a:fillRect/>
          </a:stretch>
        </p:blipFill>
        <p:spPr>
          <a:xfrm>
            <a:off x="7778496" y="875845"/>
            <a:ext cx="3939131" cy="4634483"/>
          </a:xfrm>
          <a:prstGeom prst="rect">
            <a:avLst/>
          </a:prstGeom>
        </p:spPr>
      </p:pic>
    </p:spTree>
    <p:extLst>
      <p:ext uri="{BB962C8B-B14F-4D97-AF65-F5344CB8AC3E}">
        <p14:creationId xmlns:p14="http://schemas.microsoft.com/office/powerpoint/2010/main" val="28548080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Agenda</a:t>
            </a:r>
            <a:endParaRPr lang="en-US" dirty="0"/>
          </a:p>
        </p:txBody>
      </p:sp>
      <p:sp>
        <p:nvSpPr>
          <p:cNvPr id="3" name="Content Placeholder 2"/>
          <p:cNvSpPr>
            <a:spLocks noGrp="1"/>
          </p:cNvSpPr>
          <p:nvPr>
            <p:ph idx="1"/>
          </p:nvPr>
        </p:nvSpPr>
        <p:spPr>
          <a:xfrm>
            <a:off x="444360" y="875845"/>
            <a:ext cx="11273267" cy="4561025"/>
          </a:xfrm>
        </p:spPr>
        <p:txBody>
          <a:bodyPr>
            <a:noAutofit/>
          </a:bodyPr>
          <a:lstStyle/>
          <a:p>
            <a:r>
              <a:rPr lang="en-CA" sz="2000" dirty="0">
                <a:solidFill>
                  <a:schemeClr val="tx1"/>
                </a:solidFill>
              </a:rPr>
              <a:t>LAB 2 – PowerShell Scripts</a:t>
            </a:r>
            <a:endParaRPr lang="en-US" sz="2000" dirty="0">
              <a:solidFill>
                <a:schemeClr val="tx1"/>
              </a:solidFill>
            </a:endParaRPr>
          </a:p>
          <a:p>
            <a:r>
              <a:rPr lang="en-CA" sz="2000" dirty="0">
                <a:solidFill>
                  <a:schemeClr val="tx1"/>
                </a:solidFill>
              </a:rPr>
              <a:t>Using Scripting in Cherwell</a:t>
            </a:r>
          </a:p>
          <a:p>
            <a:pPr lvl="1"/>
            <a:r>
              <a:rPr lang="en-CA" sz="2000" dirty="0">
                <a:solidFill>
                  <a:schemeClr val="tx1"/>
                </a:solidFill>
              </a:rPr>
              <a:t>Using a One-Step</a:t>
            </a:r>
          </a:p>
          <a:p>
            <a:pPr lvl="1"/>
            <a:r>
              <a:rPr lang="en-CA" sz="2000" dirty="0">
                <a:solidFill>
                  <a:schemeClr val="tx1"/>
                </a:solidFill>
              </a:rPr>
              <a:t>Calling the script</a:t>
            </a:r>
          </a:p>
          <a:p>
            <a:pPr lvl="2"/>
            <a:r>
              <a:rPr lang="en-CA" sz="2000" dirty="0">
                <a:solidFill>
                  <a:schemeClr val="tx1"/>
                </a:solidFill>
              </a:rPr>
              <a:t>Setting the Parameters</a:t>
            </a:r>
          </a:p>
          <a:p>
            <a:pPr lvl="2"/>
            <a:r>
              <a:rPr lang="en-CA" sz="2000" dirty="0">
                <a:solidFill>
                  <a:schemeClr val="tx1"/>
                </a:solidFill>
              </a:rPr>
              <a:t>Getting the Output</a:t>
            </a:r>
          </a:p>
          <a:p>
            <a:pPr lvl="2"/>
            <a:r>
              <a:rPr lang="en-CA" sz="2000" dirty="0">
                <a:solidFill>
                  <a:schemeClr val="tx1"/>
                </a:solidFill>
              </a:rPr>
              <a:t>Handling Errors</a:t>
            </a:r>
          </a:p>
          <a:p>
            <a:pPr lvl="1"/>
            <a:r>
              <a:rPr lang="en-CA" sz="2000" dirty="0">
                <a:solidFill>
                  <a:schemeClr val="tx1"/>
                </a:solidFill>
              </a:rPr>
              <a:t>Stored Script or On The Fly</a:t>
            </a:r>
          </a:p>
          <a:p>
            <a:r>
              <a:rPr lang="en-CA" sz="2000" dirty="0">
                <a:solidFill>
                  <a:schemeClr val="tx1"/>
                </a:solidFill>
              </a:rPr>
              <a:t>LAB 3 – Calling PowerShell Scripts from Cherwell One-Steps</a:t>
            </a:r>
          </a:p>
          <a:p>
            <a:r>
              <a:rPr lang="en-CA" sz="2000" dirty="0">
                <a:solidFill>
                  <a:schemeClr val="tx1"/>
                </a:solidFill>
              </a:rPr>
              <a:t>Cherwell Orchestration Packs</a:t>
            </a:r>
          </a:p>
          <a:p>
            <a:pPr lvl="1"/>
            <a:r>
              <a:rPr lang="en-CA" sz="2000" dirty="0">
                <a:solidFill>
                  <a:schemeClr val="tx1"/>
                </a:solidFill>
              </a:rPr>
              <a:t>Active Directory</a:t>
            </a:r>
          </a:p>
          <a:p>
            <a:pPr lvl="1"/>
            <a:r>
              <a:rPr lang="en-CA" sz="2000" dirty="0">
                <a:solidFill>
                  <a:schemeClr val="tx1"/>
                </a:solidFill>
              </a:rPr>
              <a:t>Exchange</a:t>
            </a:r>
          </a:p>
          <a:p>
            <a:pPr lvl="1"/>
            <a:r>
              <a:rPr lang="en-CA" sz="2000" dirty="0">
                <a:solidFill>
                  <a:schemeClr val="tx1"/>
                </a:solidFill>
              </a:rPr>
              <a:t>VMWare </a:t>
            </a:r>
            <a:r>
              <a:rPr lang="en-CA" sz="2000" dirty="0" err="1">
                <a:solidFill>
                  <a:schemeClr val="tx1"/>
                </a:solidFill>
              </a:rPr>
              <a:t>vRealize</a:t>
            </a:r>
            <a:endParaRPr lang="en-CA" sz="2000" dirty="0">
              <a:solidFill>
                <a:schemeClr val="tx1"/>
              </a:solidFill>
            </a:endParaRPr>
          </a:p>
          <a:p>
            <a:r>
              <a:rPr lang="en-CA" sz="2000" dirty="0">
                <a:solidFill>
                  <a:schemeClr val="tx1"/>
                </a:solidFill>
              </a:rPr>
              <a:t>Q &amp; A</a:t>
            </a:r>
          </a:p>
          <a:p>
            <a:endParaRPr lang="en-CA" sz="2000" dirty="0">
              <a:solidFill>
                <a:schemeClr val="tx1"/>
              </a:solidFill>
            </a:endParaRPr>
          </a:p>
          <a:p>
            <a:endParaRPr lang="en-CA" sz="2000" dirty="0">
              <a:solidFill>
                <a:schemeClr val="tx1"/>
              </a:solidFill>
            </a:endParaRPr>
          </a:p>
        </p:txBody>
      </p:sp>
    </p:spTree>
    <p:extLst>
      <p:ext uri="{BB962C8B-B14F-4D97-AF65-F5344CB8AC3E}">
        <p14:creationId xmlns:p14="http://schemas.microsoft.com/office/powerpoint/2010/main" val="34531794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Using Scripting in Cherwell</a:t>
            </a:r>
          </a:p>
        </p:txBody>
      </p:sp>
      <p:sp>
        <p:nvSpPr>
          <p:cNvPr id="3" name="Content Placeholder 2"/>
          <p:cNvSpPr>
            <a:spLocks noGrp="1"/>
          </p:cNvSpPr>
          <p:nvPr>
            <p:ph idx="1"/>
          </p:nvPr>
        </p:nvSpPr>
        <p:spPr/>
        <p:txBody>
          <a:bodyPr>
            <a:normAutofit fontScale="92500" lnSpcReduction="10000"/>
          </a:bodyPr>
          <a:lstStyle/>
          <a:p>
            <a:r>
              <a:rPr lang="en-CA" sz="2400" dirty="0">
                <a:solidFill>
                  <a:schemeClr val="tx1"/>
                </a:solidFill>
              </a:rPr>
              <a:t>Stored Script or On The Fly?</a:t>
            </a:r>
          </a:p>
          <a:p>
            <a:endParaRPr lang="en-CA" sz="2400" dirty="0">
              <a:solidFill>
                <a:schemeClr val="tx1"/>
              </a:solidFill>
            </a:endParaRPr>
          </a:p>
          <a:p>
            <a:r>
              <a:rPr lang="en-CA" sz="2400" dirty="0">
                <a:solidFill>
                  <a:schemeClr val="tx1"/>
                </a:solidFill>
              </a:rPr>
              <a:t>From Cherwell we have two methods for accessing a script.  </a:t>
            </a:r>
          </a:p>
          <a:p>
            <a:endParaRPr lang="en-CA" sz="2400" dirty="0">
              <a:solidFill>
                <a:schemeClr val="tx1"/>
              </a:solidFill>
            </a:endParaRPr>
          </a:p>
          <a:p>
            <a:r>
              <a:rPr lang="en-CA" sz="2400" dirty="0">
                <a:solidFill>
                  <a:schemeClr val="tx1"/>
                </a:solidFill>
              </a:rPr>
              <a:t>The first method is by calling an existing script stored on the computer’s hard drive or on a network share.  This requires that the user have access to the file when the script is called otherwise the execution will fail.  For complicated scripts, scripts that may change frequently or scripts that need to be secured from prying eyes this may be valid method, but for the most part you’ll likely want the other method.</a:t>
            </a:r>
          </a:p>
          <a:p>
            <a:endParaRPr lang="en-CA" sz="2400" dirty="0">
              <a:solidFill>
                <a:schemeClr val="tx1"/>
              </a:solidFill>
            </a:endParaRPr>
          </a:p>
          <a:p>
            <a:r>
              <a:rPr lang="en-CA" sz="2400" dirty="0">
                <a:solidFill>
                  <a:schemeClr val="tx1"/>
                </a:solidFill>
              </a:rPr>
              <a:t>The other method is to build the script on the fly and store it to a temporary file in your One-Steps using the Write To A File action, then call that file you created from a Run Program action, after the script completes it can be automatically deleted via the One-Step’s Write To A File setup.</a:t>
            </a:r>
          </a:p>
          <a:p>
            <a:endParaRPr lang="en-CA" sz="2400" dirty="0">
              <a:solidFill>
                <a:schemeClr val="tx1"/>
              </a:solidFill>
            </a:endParaRPr>
          </a:p>
          <a:p>
            <a:endParaRPr lang="en-US" dirty="0"/>
          </a:p>
        </p:txBody>
      </p:sp>
    </p:spTree>
    <p:extLst>
      <p:ext uri="{BB962C8B-B14F-4D97-AF65-F5344CB8AC3E}">
        <p14:creationId xmlns:p14="http://schemas.microsoft.com/office/powerpoint/2010/main" val="34420057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098200"/>
            <a:ext cx="12192000" cy="1096103"/>
          </a:xfrm>
        </p:spPr>
        <p:txBody>
          <a:bodyPr>
            <a:normAutofit/>
          </a:bodyPr>
          <a:lstStyle/>
          <a:p>
            <a:pPr algn="ctr"/>
            <a:r>
              <a:rPr lang="en-CA" dirty="0"/>
              <a:t>LAB 3 – </a:t>
            </a:r>
            <a:r>
              <a:rPr lang="en-US" dirty="0"/>
              <a:t>Calling PowerShell Scripts from Cherwell One-Steps</a:t>
            </a:r>
          </a:p>
        </p:txBody>
      </p:sp>
    </p:spTree>
    <p:extLst>
      <p:ext uri="{BB962C8B-B14F-4D97-AF65-F5344CB8AC3E}">
        <p14:creationId xmlns:p14="http://schemas.microsoft.com/office/powerpoint/2010/main" val="25039209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Cherwell Orchestration Packs</a:t>
            </a:r>
          </a:p>
        </p:txBody>
      </p:sp>
      <p:pic>
        <p:nvPicPr>
          <p:cNvPr id="4" name="Picture 3"/>
          <p:cNvPicPr>
            <a:picLocks noChangeAspect="1"/>
          </p:cNvPicPr>
          <p:nvPr/>
        </p:nvPicPr>
        <p:blipFill>
          <a:blip r:embed="rId2"/>
          <a:stretch>
            <a:fillRect/>
          </a:stretch>
        </p:blipFill>
        <p:spPr>
          <a:xfrm>
            <a:off x="2334095" y="1524238"/>
            <a:ext cx="7523809" cy="3809524"/>
          </a:xfrm>
          <a:prstGeom prst="rect">
            <a:avLst/>
          </a:prstGeom>
        </p:spPr>
      </p:pic>
    </p:spTree>
    <p:extLst>
      <p:ext uri="{BB962C8B-B14F-4D97-AF65-F5344CB8AC3E}">
        <p14:creationId xmlns:p14="http://schemas.microsoft.com/office/powerpoint/2010/main" val="242719672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294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dirty="0"/>
              <a:t>Building Powerful Workflow Automation with Cherwell and PowerShell</a:t>
            </a:r>
          </a:p>
        </p:txBody>
      </p:sp>
      <p:pic>
        <p:nvPicPr>
          <p:cNvPr id="5" name="Picture 6" descr="http://static1.squarespace.com/static/51675113e4b02d0863309bbb/t/53889adbe4b0b0e91301e4de/1401461468533/Man+Juggling+IT.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3270" y="1161110"/>
            <a:ext cx="3815218" cy="3365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pinnacleselling.com/wp-content/uploads/2013/06/money_time_value_red_dice_800_clr_2635-300x336.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06476" y="2176317"/>
            <a:ext cx="822794" cy="9215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4421941" y="1266234"/>
            <a:ext cx="7020416" cy="4030696"/>
          </a:xfrm>
        </p:spPr>
        <p:txBody>
          <a:bodyPr>
            <a:noAutofit/>
          </a:bodyPr>
          <a:lstStyle/>
          <a:p>
            <a:pPr marL="274293" lvl="1" indent="0">
              <a:buNone/>
            </a:pPr>
            <a:r>
              <a:rPr lang="en-US" sz="2000" dirty="0">
                <a:solidFill>
                  <a:schemeClr val="tx1"/>
                </a:solidFill>
              </a:rPr>
              <a:t>Your Mission…..</a:t>
            </a:r>
          </a:p>
          <a:p>
            <a:pPr lvl="1"/>
            <a:endParaRPr lang="en-US" sz="2000" dirty="0">
              <a:solidFill>
                <a:schemeClr val="tx1"/>
              </a:solidFill>
            </a:endParaRPr>
          </a:p>
          <a:p>
            <a:pPr lvl="1"/>
            <a:r>
              <a:rPr lang="en-US" sz="2000" dirty="0">
                <a:solidFill>
                  <a:schemeClr val="tx1"/>
                </a:solidFill>
              </a:rPr>
              <a:t>Increase Value to the Business</a:t>
            </a:r>
          </a:p>
          <a:p>
            <a:pPr lvl="1"/>
            <a:endParaRPr lang="en-US" sz="2000" dirty="0">
              <a:solidFill>
                <a:schemeClr val="tx1"/>
              </a:solidFill>
            </a:endParaRPr>
          </a:p>
          <a:p>
            <a:pPr lvl="1"/>
            <a:r>
              <a:rPr lang="en-US" sz="2000" dirty="0">
                <a:solidFill>
                  <a:schemeClr val="tx1"/>
                </a:solidFill>
              </a:rPr>
              <a:t>Reduce Cost</a:t>
            </a:r>
          </a:p>
          <a:p>
            <a:pPr lvl="1"/>
            <a:endParaRPr lang="en-US" sz="2000" dirty="0">
              <a:solidFill>
                <a:schemeClr val="tx1"/>
              </a:solidFill>
            </a:endParaRPr>
          </a:p>
          <a:p>
            <a:pPr lvl="1"/>
            <a:r>
              <a:rPr lang="en-US" sz="2000" dirty="0">
                <a:solidFill>
                  <a:schemeClr val="tx1"/>
                </a:solidFill>
              </a:rPr>
              <a:t>Minimize Risk</a:t>
            </a:r>
          </a:p>
          <a:p>
            <a:pPr lvl="1"/>
            <a:endParaRPr lang="en-US" sz="2000" dirty="0">
              <a:solidFill>
                <a:schemeClr val="tx1"/>
              </a:solidFill>
            </a:endParaRPr>
          </a:p>
          <a:p>
            <a:pPr lvl="1"/>
            <a:r>
              <a:rPr lang="en-US" sz="2000" dirty="0">
                <a:solidFill>
                  <a:schemeClr val="tx1"/>
                </a:solidFill>
              </a:rPr>
              <a:t>Improve Service Offerings</a:t>
            </a:r>
          </a:p>
          <a:p>
            <a:pPr lvl="1"/>
            <a:endParaRPr lang="en-US" sz="2000" dirty="0">
              <a:solidFill>
                <a:schemeClr val="tx1"/>
              </a:solidFill>
            </a:endParaRPr>
          </a:p>
          <a:p>
            <a:pPr lvl="1"/>
            <a:r>
              <a:rPr lang="en-US" sz="2000" dirty="0">
                <a:solidFill>
                  <a:schemeClr val="tx1"/>
                </a:solidFill>
              </a:rPr>
              <a:t>No impact on Quality or Services</a:t>
            </a:r>
          </a:p>
        </p:txBody>
      </p:sp>
    </p:spTree>
    <p:extLst>
      <p:ext uri="{BB962C8B-B14F-4D97-AF65-F5344CB8AC3E}">
        <p14:creationId xmlns:p14="http://schemas.microsoft.com/office/powerpoint/2010/main" val="6568908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What is PowerShell?</a:t>
            </a:r>
            <a:endParaRPr lang="en-US" dirty="0"/>
          </a:p>
        </p:txBody>
      </p:sp>
      <p:pic>
        <p:nvPicPr>
          <p:cNvPr id="7"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14038" y="1782391"/>
            <a:ext cx="2732778" cy="2732778"/>
          </a:xfrm>
        </p:spPr>
      </p:pic>
      <p:sp>
        <p:nvSpPr>
          <p:cNvPr id="9" name="Content Placeholder 1"/>
          <p:cNvSpPr txBox="1">
            <a:spLocks/>
          </p:cNvSpPr>
          <p:nvPr/>
        </p:nvSpPr>
        <p:spPr>
          <a:xfrm>
            <a:off x="3965089" y="1072752"/>
            <a:ext cx="7752537" cy="4174729"/>
          </a:xfrm>
          <a:prstGeom prst="rect">
            <a:avLst/>
          </a:prstGeom>
        </p:spPr>
        <p:txBody>
          <a:bodyPr vert="horz" lIns="91440" tIns="45720" rIns="91440" bIns="45720" rtlCol="0">
            <a:noAutofit/>
          </a:bodyPr>
          <a:lstStyle>
            <a:lvl1pPr marL="380990" indent="-380990" algn="l" defTabSz="914400" rtl="0" eaLnBrk="1" latinLnBrk="0" hangingPunct="1">
              <a:lnSpc>
                <a:spcPct val="90000"/>
              </a:lnSpc>
              <a:spcBef>
                <a:spcPts val="224"/>
              </a:spcBef>
              <a:buFont typeface="Arial"/>
              <a:buChar char="•"/>
              <a:defRPr sz="2133" kern="1200">
                <a:solidFill>
                  <a:srgbClr val="898C8D"/>
                </a:solidFill>
                <a:latin typeface="+mn-lt"/>
                <a:ea typeface="+mn-ea"/>
                <a:cs typeface="+mn-cs"/>
              </a:defRPr>
            </a:lvl1pPr>
            <a:lvl2pPr marL="828999" indent="-463284" algn="l" defTabSz="914400" rtl="0" eaLnBrk="1" latinLnBrk="0" hangingPunct="1">
              <a:lnSpc>
                <a:spcPct val="90000"/>
              </a:lnSpc>
              <a:spcBef>
                <a:spcPts val="224"/>
              </a:spcBef>
              <a:buClr>
                <a:srgbClr val="898C8D"/>
              </a:buClr>
              <a:buFont typeface="Arial"/>
              <a:buChar char="•"/>
              <a:defRPr sz="1867" kern="1200">
                <a:solidFill>
                  <a:srgbClr val="898C8D"/>
                </a:solidFill>
                <a:latin typeface="+mn-lt"/>
                <a:ea typeface="+mn-ea"/>
                <a:cs typeface="+mn-cs"/>
              </a:defRPr>
            </a:lvl2pPr>
            <a:lvl3pPr marL="1143000" indent="-228600" algn="l" defTabSz="914400" rtl="0" eaLnBrk="1" latinLnBrk="0" hangingPunct="1">
              <a:lnSpc>
                <a:spcPct val="90000"/>
              </a:lnSpc>
              <a:spcBef>
                <a:spcPts val="224"/>
              </a:spcBef>
              <a:buFont typeface="Arial" panose="020B0604020202020204" pitchFamily="34" charset="0"/>
              <a:buChar char="•"/>
              <a:defRPr sz="2133" kern="1200">
                <a:solidFill>
                  <a:srgbClr val="898C8D"/>
                </a:solidFill>
                <a:latin typeface="+mn-lt"/>
                <a:ea typeface="+mn-ea"/>
                <a:cs typeface="+mn-cs"/>
              </a:defRPr>
            </a:lvl3pPr>
            <a:lvl4pPr marL="16002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4pPr>
            <a:lvl5pPr marL="2057400" indent="-228600" algn="l" defTabSz="914400" rtl="0" eaLnBrk="1" latinLnBrk="0" hangingPunct="1">
              <a:lnSpc>
                <a:spcPct val="90000"/>
              </a:lnSpc>
              <a:spcBef>
                <a:spcPts val="224"/>
              </a:spcBef>
              <a:buFont typeface="Arial" panose="020B0604020202020204" pitchFamily="34" charset="0"/>
              <a:buChar char="•"/>
              <a:defRPr sz="1867" kern="1200">
                <a:solidFill>
                  <a:srgbClr val="898C8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solidFill>
                  <a:schemeClr val="tx1"/>
                </a:solidFill>
              </a:rPr>
              <a:t>What is PowerShell?</a:t>
            </a:r>
          </a:p>
          <a:p>
            <a:pPr marL="274293" lvl="1" indent="0">
              <a:buFont typeface="Arial"/>
              <a:buNone/>
            </a:pPr>
            <a:endParaRPr lang="en-US" sz="2000" dirty="0">
              <a:solidFill>
                <a:schemeClr val="tx1"/>
              </a:solidFill>
            </a:endParaRPr>
          </a:p>
          <a:p>
            <a:pPr marL="274293" lvl="1" indent="0">
              <a:buFont typeface="Arial"/>
              <a:buNone/>
            </a:pPr>
            <a:r>
              <a:rPr lang="en-US" sz="2000" dirty="0">
                <a:solidFill>
                  <a:schemeClr val="tx1"/>
                </a:solidFill>
              </a:rPr>
              <a:t>PowerShell is an automation platform and scripting language for Windows and Windows Server that allows you to simplify the management of your systems. Unlike other text-based shells, PowerShell harnesses the power of the .NET Framework, providing rich objects and a massive set of built-in functionality for taking control of your Windows environments (Source: MSDN) </a:t>
            </a:r>
          </a:p>
          <a:p>
            <a:pPr lvl="1"/>
            <a:endParaRPr lang="en-US" sz="2000" dirty="0">
              <a:solidFill>
                <a:schemeClr val="tx1"/>
              </a:solidFill>
            </a:endParaRPr>
          </a:p>
          <a:p>
            <a:pPr lvl="1"/>
            <a:r>
              <a:rPr lang="en-US" sz="2000" dirty="0">
                <a:solidFill>
                  <a:schemeClr val="tx1"/>
                </a:solidFill>
              </a:rPr>
              <a:t>Why PowerShell?</a:t>
            </a:r>
          </a:p>
          <a:p>
            <a:pPr marL="274293" lvl="1" indent="0">
              <a:buFont typeface="Arial"/>
              <a:buNone/>
            </a:pPr>
            <a:endParaRPr lang="en-US" sz="2000" dirty="0">
              <a:solidFill>
                <a:schemeClr val="tx1"/>
              </a:solidFill>
            </a:endParaRPr>
          </a:p>
          <a:p>
            <a:pPr marL="274293" lvl="1" indent="0">
              <a:buFont typeface="Arial"/>
              <a:buNone/>
            </a:pPr>
            <a:r>
              <a:rPr lang="en-US" sz="2000" dirty="0">
                <a:solidFill>
                  <a:schemeClr val="tx1"/>
                </a:solidFill>
              </a:rPr>
              <a:t>Most Microsoft Systems are managed using PowerShell.  It is Microsoft’s go-forward technology that will be used to manage all products in the future.</a:t>
            </a:r>
          </a:p>
          <a:p>
            <a:endParaRPr lang="en-US" sz="2000" dirty="0">
              <a:solidFill>
                <a:schemeClr val="tx1"/>
              </a:solidFill>
            </a:endParaRPr>
          </a:p>
        </p:txBody>
      </p:sp>
    </p:spTree>
    <p:extLst>
      <p:ext uri="{BB962C8B-B14F-4D97-AF65-F5344CB8AC3E}">
        <p14:creationId xmlns:p14="http://schemas.microsoft.com/office/powerpoint/2010/main" val="38856743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What is PowerShell?</a:t>
            </a:r>
            <a:endParaRPr lang="en-US" dirty="0"/>
          </a:p>
        </p:txBody>
      </p:sp>
      <p:sp>
        <p:nvSpPr>
          <p:cNvPr id="15" name="Content Placeholder 1"/>
          <p:cNvSpPr>
            <a:spLocks noGrp="1"/>
          </p:cNvSpPr>
          <p:nvPr>
            <p:ph idx="1"/>
          </p:nvPr>
        </p:nvSpPr>
        <p:spPr>
          <a:xfrm>
            <a:off x="6070982" y="1152365"/>
            <a:ext cx="5452802" cy="349271"/>
          </a:xfrm>
        </p:spPr>
        <p:txBody>
          <a:bodyPr>
            <a:noAutofit/>
          </a:bodyPr>
          <a:lstStyle/>
          <a:p>
            <a:pPr marL="274293" lvl="1" indent="0" algn="ctr">
              <a:buNone/>
            </a:pPr>
            <a:r>
              <a:rPr lang="en-US" sz="2400" dirty="0">
                <a:solidFill>
                  <a:schemeClr val="tx1"/>
                </a:solidFill>
              </a:rPr>
              <a:t>What can I do with PowerShell?</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60" y="1016522"/>
            <a:ext cx="5440625" cy="4192220"/>
          </a:xfrm>
          <a:prstGeom prst="rect">
            <a:avLst/>
          </a:prstGeom>
        </p:spPr>
      </p:pic>
      <p:sp>
        <p:nvSpPr>
          <p:cNvPr id="17" name="TextBox 16"/>
          <p:cNvSpPr txBox="1"/>
          <p:nvPr/>
        </p:nvSpPr>
        <p:spPr>
          <a:xfrm>
            <a:off x="6764687" y="3105234"/>
            <a:ext cx="4571528"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400" dirty="0"/>
              <a:t>100’s of Cmdlet’s, Functions and</a:t>
            </a:r>
            <a:br>
              <a:rPr lang="en-US" sz="2400" dirty="0"/>
            </a:br>
            <a:r>
              <a:rPr lang="en-US" sz="2400" dirty="0"/>
              <a:t>1000’s of Parameters</a:t>
            </a:r>
          </a:p>
        </p:txBody>
      </p:sp>
      <p:sp>
        <p:nvSpPr>
          <p:cNvPr id="18" name="TextBox 17"/>
          <p:cNvSpPr txBox="1"/>
          <p:nvPr/>
        </p:nvSpPr>
        <p:spPr>
          <a:xfrm>
            <a:off x="6764687" y="1698141"/>
            <a:ext cx="4065391"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indent="0" algn="ctr" defTabSz="584200" rtl="0" latinLnBrk="1" hangingPunct="0"/>
            <a:r>
              <a:rPr lang="en-US" sz="3600" dirty="0">
                <a:solidFill>
                  <a:schemeClr val="tx1"/>
                </a:solidFill>
              </a:rPr>
              <a:t>Just About</a:t>
            </a:r>
            <a:br>
              <a:rPr lang="en-US" sz="3600" dirty="0">
                <a:solidFill>
                  <a:schemeClr val="tx1"/>
                </a:solidFill>
              </a:rPr>
            </a:br>
            <a:r>
              <a:rPr lang="en-US" sz="3600" dirty="0">
                <a:solidFill>
                  <a:schemeClr val="tx1"/>
                </a:solidFill>
              </a:rPr>
              <a:t>Anything!</a:t>
            </a:r>
            <a:endParaRPr kumimoji="0" lang="en-US" sz="36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3886532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PowerShell ISE</a:t>
            </a:r>
            <a:endParaRPr lang="en-US" dirty="0"/>
          </a:p>
        </p:txBody>
      </p:sp>
      <p:pic>
        <p:nvPicPr>
          <p:cNvPr id="4" name="Picture 3"/>
          <p:cNvPicPr>
            <a:picLocks noChangeAspect="1"/>
          </p:cNvPicPr>
          <p:nvPr/>
        </p:nvPicPr>
        <p:blipFill>
          <a:blip r:embed="rId2"/>
          <a:stretch>
            <a:fillRect/>
          </a:stretch>
        </p:blipFill>
        <p:spPr>
          <a:xfrm>
            <a:off x="444360" y="875845"/>
            <a:ext cx="7813232" cy="4595414"/>
          </a:xfrm>
          <a:prstGeom prst="rect">
            <a:avLst/>
          </a:prstGeom>
        </p:spPr>
      </p:pic>
    </p:spTree>
    <p:extLst>
      <p:ext uri="{BB962C8B-B14F-4D97-AF65-F5344CB8AC3E}">
        <p14:creationId xmlns:p14="http://schemas.microsoft.com/office/powerpoint/2010/main" val="26997675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Commands/</a:t>
            </a:r>
            <a:r>
              <a:rPr lang="en-CA" dirty="0" err="1"/>
              <a:t>Cmd</a:t>
            </a:r>
            <a:r>
              <a:rPr lang="en-CA" dirty="0"/>
              <a:t>-Lets</a:t>
            </a:r>
            <a:endParaRPr lang="en-US" dirty="0"/>
          </a:p>
        </p:txBody>
      </p:sp>
      <p:sp>
        <p:nvSpPr>
          <p:cNvPr id="3" name="Content Placeholder 2"/>
          <p:cNvSpPr>
            <a:spLocks noGrp="1"/>
          </p:cNvSpPr>
          <p:nvPr>
            <p:ph idx="1"/>
          </p:nvPr>
        </p:nvSpPr>
        <p:spPr/>
        <p:txBody>
          <a:bodyPr>
            <a:normAutofit/>
          </a:bodyPr>
          <a:lstStyle/>
          <a:p>
            <a:r>
              <a:rPr lang="en-US" sz="2000" dirty="0">
                <a:solidFill>
                  <a:schemeClr val="tx1"/>
                </a:solidFill>
              </a:rPr>
              <a:t>Cmdlets are the bones of PowerShell. </a:t>
            </a:r>
          </a:p>
          <a:p>
            <a:endParaRPr lang="en-US" sz="2000" dirty="0">
              <a:solidFill>
                <a:schemeClr val="tx1"/>
              </a:solidFill>
            </a:endParaRPr>
          </a:p>
          <a:p>
            <a:r>
              <a:rPr lang="en-US" sz="2000" dirty="0">
                <a:solidFill>
                  <a:schemeClr val="tx1"/>
                </a:solidFill>
              </a:rPr>
              <a:t>Follow a naming pattern of </a:t>
            </a:r>
            <a:r>
              <a:rPr lang="en-US" sz="2000" dirty="0">
                <a:solidFill>
                  <a:schemeClr val="accent5"/>
                </a:solidFill>
              </a:rPr>
              <a:t>Verb-Noun</a:t>
            </a:r>
            <a:r>
              <a:rPr lang="en-US" sz="2000" dirty="0">
                <a:solidFill>
                  <a:schemeClr val="tx1"/>
                </a:solidFill>
              </a:rPr>
              <a:t> where most </a:t>
            </a:r>
            <a:r>
              <a:rPr lang="en-US" sz="2000" dirty="0">
                <a:solidFill>
                  <a:schemeClr val="accent5"/>
                </a:solidFill>
              </a:rPr>
              <a:t>verbs are</a:t>
            </a:r>
            <a:r>
              <a:rPr lang="en-US" sz="2000" dirty="0">
                <a:solidFill>
                  <a:schemeClr val="tx1"/>
                </a:solidFill>
              </a:rPr>
              <a:t> standardized and most </a:t>
            </a:r>
            <a:r>
              <a:rPr lang="en-US" sz="2000" dirty="0">
                <a:solidFill>
                  <a:schemeClr val="accent5"/>
                </a:solidFill>
              </a:rPr>
              <a:t>nouns</a:t>
            </a:r>
            <a:r>
              <a:rPr lang="en-US" sz="2000" dirty="0">
                <a:solidFill>
                  <a:schemeClr val="tx1"/>
                </a:solidFill>
              </a:rPr>
              <a:t> have multiple verbs.</a:t>
            </a:r>
          </a:p>
          <a:p>
            <a:endParaRPr lang="en-US" sz="2000" dirty="0">
              <a:solidFill>
                <a:schemeClr val="tx1"/>
              </a:solidFill>
            </a:endParaRPr>
          </a:p>
          <a:p>
            <a:r>
              <a:rPr lang="en-US" sz="2000" dirty="0">
                <a:solidFill>
                  <a:schemeClr val="tx1"/>
                </a:solidFill>
              </a:rPr>
              <a:t>Some Examples:</a:t>
            </a:r>
          </a:p>
          <a:p>
            <a:pPr lvl="1"/>
            <a:r>
              <a:rPr lang="en-US" sz="2000" dirty="0">
                <a:solidFill>
                  <a:schemeClr val="accent5"/>
                </a:solidFill>
              </a:rPr>
              <a:t>Get-Help</a:t>
            </a:r>
          </a:p>
          <a:p>
            <a:pPr lvl="1"/>
            <a:r>
              <a:rPr lang="en-US" sz="2000" dirty="0">
                <a:solidFill>
                  <a:schemeClr val="accent5"/>
                </a:solidFill>
              </a:rPr>
              <a:t>Get-Date</a:t>
            </a:r>
            <a:r>
              <a:rPr lang="en-US" sz="2000" dirty="0">
                <a:solidFill>
                  <a:schemeClr val="tx1"/>
                </a:solidFill>
              </a:rPr>
              <a:t>, </a:t>
            </a:r>
            <a:r>
              <a:rPr lang="en-US" sz="2000" dirty="0">
                <a:solidFill>
                  <a:schemeClr val="accent5"/>
                </a:solidFill>
              </a:rPr>
              <a:t>Set-Date</a:t>
            </a:r>
          </a:p>
          <a:p>
            <a:pPr lvl="1"/>
            <a:r>
              <a:rPr lang="en-US" sz="2000" dirty="0">
                <a:solidFill>
                  <a:schemeClr val="accent5"/>
                </a:solidFill>
              </a:rPr>
              <a:t>Get-Service</a:t>
            </a:r>
            <a:r>
              <a:rPr lang="en-US" sz="2000" dirty="0">
                <a:solidFill>
                  <a:schemeClr val="tx1"/>
                </a:solidFill>
              </a:rPr>
              <a:t>,</a:t>
            </a:r>
            <a:r>
              <a:rPr lang="en-US" sz="2000" dirty="0">
                <a:solidFill>
                  <a:schemeClr val="accent5"/>
                </a:solidFill>
              </a:rPr>
              <a:t> New-Service</a:t>
            </a:r>
            <a:r>
              <a:rPr lang="en-US" sz="2000" dirty="0">
                <a:solidFill>
                  <a:schemeClr val="tx1"/>
                </a:solidFill>
              </a:rPr>
              <a:t>, </a:t>
            </a:r>
            <a:r>
              <a:rPr lang="en-US" sz="2000" dirty="0">
                <a:solidFill>
                  <a:schemeClr val="accent5"/>
                </a:solidFill>
              </a:rPr>
              <a:t>Start-Service</a:t>
            </a:r>
            <a:r>
              <a:rPr lang="en-US" sz="2000" dirty="0">
                <a:solidFill>
                  <a:schemeClr val="tx1"/>
                </a:solidFill>
              </a:rPr>
              <a:t>, </a:t>
            </a:r>
            <a:r>
              <a:rPr lang="en-US" sz="2000" dirty="0">
                <a:solidFill>
                  <a:schemeClr val="accent5"/>
                </a:solidFill>
              </a:rPr>
              <a:t>Stop-Service</a:t>
            </a:r>
            <a:r>
              <a:rPr lang="en-US" sz="2000" dirty="0">
                <a:solidFill>
                  <a:schemeClr val="tx1"/>
                </a:solidFill>
              </a:rPr>
              <a:t>, </a:t>
            </a:r>
            <a:r>
              <a:rPr lang="en-US" sz="2000" dirty="0">
                <a:solidFill>
                  <a:schemeClr val="accent5"/>
                </a:solidFill>
              </a:rPr>
              <a:t>Restart-Service</a:t>
            </a:r>
          </a:p>
          <a:p>
            <a:pPr lvl="1"/>
            <a:endParaRPr lang="en-US" sz="2000" dirty="0">
              <a:solidFill>
                <a:schemeClr val="tx1"/>
              </a:solidFill>
            </a:endParaRPr>
          </a:p>
          <a:p>
            <a:pPr marL="380990" lvl="1" indent="-380990">
              <a:buClrTx/>
            </a:pPr>
            <a:r>
              <a:rPr lang="en-US" sz="2000" dirty="0">
                <a:solidFill>
                  <a:schemeClr val="tx1"/>
                </a:solidFill>
              </a:rPr>
              <a:t>To see cmdlets for a given </a:t>
            </a:r>
            <a:r>
              <a:rPr lang="en-US" sz="2000" b="1" i="1" dirty="0">
                <a:solidFill>
                  <a:schemeClr val="tx1"/>
                </a:solidFill>
              </a:rPr>
              <a:t>verb</a:t>
            </a:r>
            <a:r>
              <a:rPr lang="en-US" sz="2000" dirty="0">
                <a:solidFill>
                  <a:schemeClr val="tx1"/>
                </a:solidFill>
              </a:rPr>
              <a:t> you can use </a:t>
            </a:r>
            <a:r>
              <a:rPr lang="da-DK" sz="2000" dirty="0">
                <a:solidFill>
                  <a:schemeClr val="bg1">
                    <a:lumMod val="50000"/>
                  </a:schemeClr>
                </a:solidFill>
              </a:rPr>
              <a:t>PS C:\&gt; </a:t>
            </a:r>
            <a:r>
              <a:rPr lang="da-DK" sz="2000" dirty="0">
                <a:solidFill>
                  <a:schemeClr val="accent5"/>
                </a:solidFill>
              </a:rPr>
              <a:t>Get-Command -Noun </a:t>
            </a:r>
            <a:r>
              <a:rPr lang="da-DK" sz="2000" b="1" i="1" dirty="0">
                <a:solidFill>
                  <a:schemeClr val="tx1"/>
                </a:solidFill>
              </a:rPr>
              <a:t>verb</a:t>
            </a:r>
          </a:p>
          <a:p>
            <a:pPr marL="694991" lvl="2" indent="-380990"/>
            <a:r>
              <a:rPr lang="da-DK" sz="2000" i="1" dirty="0">
                <a:solidFill>
                  <a:schemeClr val="tx1"/>
                </a:solidFill>
              </a:rPr>
              <a:t>i.e. -</a:t>
            </a:r>
            <a:r>
              <a:rPr lang="da-DK" sz="2000" dirty="0">
                <a:solidFill>
                  <a:schemeClr val="tx1"/>
                </a:solidFill>
              </a:rPr>
              <a:t> </a:t>
            </a:r>
            <a:r>
              <a:rPr lang="da-DK" sz="2000" dirty="0">
                <a:solidFill>
                  <a:schemeClr val="bg1">
                    <a:lumMod val="50000"/>
                  </a:schemeClr>
                </a:solidFill>
              </a:rPr>
              <a:t>PS C:\&gt; </a:t>
            </a:r>
            <a:r>
              <a:rPr lang="da-DK" sz="2000" dirty="0">
                <a:solidFill>
                  <a:schemeClr val="accent5"/>
                </a:solidFill>
              </a:rPr>
              <a:t>Get-Command -Noun service</a:t>
            </a:r>
            <a:endParaRPr lang="da-DK" sz="2000" b="1" i="1" dirty="0">
              <a:solidFill>
                <a:schemeClr val="accent5"/>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pPr lvl="1"/>
            <a:endParaRPr lang="en-US" sz="1734" dirty="0">
              <a:solidFill>
                <a:schemeClr val="tx1"/>
              </a:solidFill>
            </a:endParaRPr>
          </a:p>
        </p:txBody>
      </p:sp>
    </p:spTree>
    <p:extLst>
      <p:ext uri="{BB962C8B-B14F-4D97-AF65-F5344CB8AC3E}">
        <p14:creationId xmlns:p14="http://schemas.microsoft.com/office/powerpoint/2010/main" val="5509229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Commands/</a:t>
            </a:r>
            <a:r>
              <a:rPr lang="en-CA" dirty="0" err="1"/>
              <a:t>Cmd</a:t>
            </a:r>
            <a:r>
              <a:rPr lang="en-CA" dirty="0"/>
              <a:t>-Lets</a:t>
            </a:r>
            <a:endParaRPr lang="en-US" dirty="0"/>
          </a:p>
        </p:txBody>
      </p:sp>
      <p:sp>
        <p:nvSpPr>
          <p:cNvPr id="3" name="Content Placeholder 2"/>
          <p:cNvSpPr>
            <a:spLocks noGrp="1"/>
          </p:cNvSpPr>
          <p:nvPr>
            <p:ph idx="1"/>
          </p:nvPr>
        </p:nvSpPr>
        <p:spPr/>
        <p:txBody>
          <a:bodyPr>
            <a:normAutofit/>
          </a:bodyPr>
          <a:lstStyle/>
          <a:p>
            <a:r>
              <a:rPr lang="en-US" sz="2000" dirty="0">
                <a:solidFill>
                  <a:schemeClr val="tx1"/>
                </a:solidFill>
              </a:rPr>
              <a:t>Important or useful cmdlets </a:t>
            </a:r>
          </a:p>
          <a:p>
            <a:endParaRPr lang="en-US" sz="2000" dirty="0">
              <a:solidFill>
                <a:schemeClr val="tx1"/>
              </a:solidFill>
            </a:endParaRPr>
          </a:p>
          <a:p>
            <a:pPr lvl="1"/>
            <a:r>
              <a:rPr lang="da-DK" sz="2000" dirty="0">
                <a:solidFill>
                  <a:schemeClr val="tx1"/>
                </a:solidFill>
              </a:rPr>
              <a:t>Get Help</a:t>
            </a:r>
          </a:p>
          <a:p>
            <a:pPr lvl="2"/>
            <a:r>
              <a:rPr lang="da-DK" sz="2000" dirty="0">
                <a:solidFill>
                  <a:schemeClr val="bg1">
                    <a:lumMod val="50000"/>
                  </a:schemeClr>
                </a:solidFill>
              </a:rPr>
              <a:t>PS C:\&gt; </a:t>
            </a:r>
            <a:r>
              <a:rPr lang="en-US" sz="2000" dirty="0">
                <a:solidFill>
                  <a:schemeClr val="accent5"/>
                </a:solidFill>
              </a:rPr>
              <a:t>Get-Help </a:t>
            </a:r>
            <a:r>
              <a:rPr lang="en-US" sz="2000" i="1" dirty="0">
                <a:solidFill>
                  <a:schemeClr val="accent5"/>
                </a:solidFill>
              </a:rPr>
              <a:t>Some-Cmdlet</a:t>
            </a:r>
            <a:r>
              <a:rPr lang="en-US" sz="2000" i="1" dirty="0">
                <a:solidFill>
                  <a:schemeClr val="tx1"/>
                </a:solidFill>
              </a:rPr>
              <a:t>			-</a:t>
            </a:r>
            <a:r>
              <a:rPr lang="en-US" sz="2000" dirty="0">
                <a:solidFill>
                  <a:schemeClr val="tx1"/>
                </a:solidFill>
              </a:rPr>
              <a:t>Show help for Some-Cmdlet</a:t>
            </a:r>
          </a:p>
          <a:p>
            <a:pPr lvl="2"/>
            <a:r>
              <a:rPr lang="da-DK" sz="2000" dirty="0">
                <a:solidFill>
                  <a:schemeClr val="bg1">
                    <a:lumMod val="50000"/>
                  </a:schemeClr>
                </a:solidFill>
              </a:rPr>
              <a:t>PS C:\&gt; </a:t>
            </a:r>
            <a:r>
              <a:rPr lang="en-US" sz="2000" dirty="0">
                <a:solidFill>
                  <a:schemeClr val="accent5"/>
                </a:solidFill>
              </a:rPr>
              <a:t>Get-Help</a:t>
            </a:r>
            <a:r>
              <a:rPr lang="en-US" sz="2000" dirty="0">
                <a:solidFill>
                  <a:schemeClr val="accent1"/>
                </a:solidFill>
              </a:rPr>
              <a:t> </a:t>
            </a:r>
            <a:r>
              <a:rPr lang="en-US" sz="2000" i="1" dirty="0">
                <a:solidFill>
                  <a:schemeClr val="tx1"/>
                </a:solidFill>
              </a:rPr>
              <a:t>Some-Cmdlet</a:t>
            </a:r>
            <a:r>
              <a:rPr lang="en-US" sz="2000" dirty="0">
                <a:solidFill>
                  <a:schemeClr val="accent5"/>
                </a:solidFill>
              </a:rPr>
              <a:t> -full</a:t>
            </a:r>
            <a:r>
              <a:rPr lang="en-US" sz="2000" i="1" dirty="0">
                <a:solidFill>
                  <a:schemeClr val="accent5"/>
                </a:solidFill>
              </a:rPr>
              <a:t>		</a:t>
            </a:r>
            <a:r>
              <a:rPr lang="en-US" sz="2000" dirty="0">
                <a:solidFill>
                  <a:schemeClr val="tx1"/>
                </a:solidFill>
              </a:rPr>
              <a:t>-Show detailed help</a:t>
            </a:r>
          </a:p>
          <a:p>
            <a:pPr lvl="2"/>
            <a:r>
              <a:rPr lang="da-DK" sz="2000" dirty="0">
                <a:solidFill>
                  <a:schemeClr val="bg1">
                    <a:lumMod val="50000"/>
                  </a:schemeClr>
                </a:solidFill>
              </a:rPr>
              <a:t>PS C:\&gt; </a:t>
            </a:r>
            <a:r>
              <a:rPr lang="en-US" sz="2000" dirty="0">
                <a:solidFill>
                  <a:schemeClr val="accent5"/>
                </a:solidFill>
              </a:rPr>
              <a:t>Get-Help </a:t>
            </a:r>
            <a:r>
              <a:rPr lang="en-US" sz="2000" i="1" dirty="0">
                <a:solidFill>
                  <a:schemeClr val="tx1"/>
                </a:solidFill>
              </a:rPr>
              <a:t>Some-Cmdlet</a:t>
            </a:r>
            <a:r>
              <a:rPr lang="en-US" sz="2000" dirty="0">
                <a:solidFill>
                  <a:schemeClr val="accent5"/>
                </a:solidFill>
              </a:rPr>
              <a:t> -online</a:t>
            </a:r>
            <a:r>
              <a:rPr lang="en-US" sz="2000" i="1" dirty="0">
                <a:solidFill>
                  <a:schemeClr val="accent5"/>
                </a:solidFill>
              </a:rPr>
              <a:t>		</a:t>
            </a:r>
            <a:r>
              <a:rPr lang="en-US" sz="2000" dirty="0">
                <a:solidFill>
                  <a:schemeClr val="tx1"/>
                </a:solidFill>
              </a:rPr>
              <a:t>-Open the web page for the cmdlet</a:t>
            </a:r>
          </a:p>
          <a:p>
            <a:pPr lvl="2"/>
            <a:r>
              <a:rPr lang="da-DK" sz="2000" dirty="0">
                <a:solidFill>
                  <a:schemeClr val="bg1">
                    <a:lumMod val="50000"/>
                  </a:schemeClr>
                </a:solidFill>
              </a:rPr>
              <a:t>PS C:\&gt; </a:t>
            </a:r>
            <a:r>
              <a:rPr lang="en-US" sz="2000" dirty="0">
                <a:solidFill>
                  <a:schemeClr val="accent5"/>
                </a:solidFill>
              </a:rPr>
              <a:t>Get-Help</a:t>
            </a:r>
            <a:r>
              <a:rPr lang="en-US" sz="2000" dirty="0">
                <a:solidFill>
                  <a:schemeClr val="accent1"/>
                </a:solidFill>
              </a:rPr>
              <a:t> </a:t>
            </a:r>
            <a:r>
              <a:rPr lang="en-US" sz="2000" i="1" dirty="0">
                <a:solidFill>
                  <a:schemeClr val="tx1"/>
                </a:solidFill>
              </a:rPr>
              <a:t>Some-Cmdlet</a:t>
            </a:r>
            <a:r>
              <a:rPr lang="en-US" sz="2000" dirty="0">
                <a:solidFill>
                  <a:schemeClr val="accent5"/>
                </a:solidFill>
              </a:rPr>
              <a:t> -examples</a:t>
            </a:r>
            <a:r>
              <a:rPr lang="en-US" sz="2000" i="1" dirty="0">
                <a:solidFill>
                  <a:schemeClr val="accent5"/>
                </a:solidFill>
              </a:rPr>
              <a:t>		</a:t>
            </a:r>
            <a:r>
              <a:rPr lang="en-US" sz="2000" dirty="0">
                <a:solidFill>
                  <a:schemeClr val="tx1"/>
                </a:solidFill>
              </a:rPr>
              <a:t>-Show cmdlet usage examples</a:t>
            </a:r>
          </a:p>
          <a:p>
            <a:pPr lvl="2"/>
            <a:r>
              <a:rPr lang="da-DK" sz="2000" dirty="0">
                <a:solidFill>
                  <a:schemeClr val="bg1">
                    <a:lumMod val="50000"/>
                  </a:schemeClr>
                </a:solidFill>
              </a:rPr>
              <a:t>PS C:\&gt; </a:t>
            </a:r>
            <a:r>
              <a:rPr lang="en-US" sz="2000" dirty="0">
                <a:solidFill>
                  <a:schemeClr val="accent5"/>
                </a:solidFill>
              </a:rPr>
              <a:t>Get-Help</a:t>
            </a:r>
            <a:r>
              <a:rPr lang="en-US" sz="2000" dirty="0">
                <a:solidFill>
                  <a:schemeClr val="accent1"/>
                </a:solidFill>
              </a:rPr>
              <a:t> </a:t>
            </a:r>
            <a:r>
              <a:rPr lang="en-US" sz="2000" i="1" dirty="0">
                <a:solidFill>
                  <a:schemeClr val="tx1"/>
                </a:solidFill>
              </a:rPr>
              <a:t>*</a:t>
            </a:r>
            <a:r>
              <a:rPr lang="en-US" sz="2000" i="1" dirty="0" err="1">
                <a:solidFill>
                  <a:schemeClr val="tx1"/>
                </a:solidFill>
              </a:rPr>
              <a:t>findsomething</a:t>
            </a:r>
            <a:r>
              <a:rPr lang="en-US" sz="2000" i="1" dirty="0">
                <a:solidFill>
                  <a:schemeClr val="tx1"/>
                </a:solidFill>
              </a:rPr>
              <a:t>*		</a:t>
            </a:r>
            <a:r>
              <a:rPr lang="en-US" sz="2000" dirty="0">
                <a:solidFill>
                  <a:schemeClr val="tx1"/>
                </a:solidFill>
              </a:rPr>
              <a:t>-Search the help system for commands</a:t>
            </a:r>
            <a:endParaRPr lang="en-US" sz="2000" i="1" dirty="0">
              <a:solidFill>
                <a:schemeClr val="tx1"/>
              </a:solidFill>
            </a:endParaRPr>
          </a:p>
          <a:p>
            <a:pPr lvl="1"/>
            <a:endParaRPr lang="en-US" sz="1734" dirty="0">
              <a:solidFill>
                <a:schemeClr val="accent1"/>
              </a:solidFill>
            </a:endParaRPr>
          </a:p>
          <a:p>
            <a:pPr lvl="1"/>
            <a:endParaRPr lang="en-US" sz="2000" dirty="0">
              <a:solidFill>
                <a:schemeClr val="accent1"/>
              </a:solidFill>
            </a:endParaRPr>
          </a:p>
          <a:p>
            <a:pPr lvl="1"/>
            <a:endParaRPr lang="da-DK" sz="2000" dirty="0">
              <a:solidFill>
                <a:schemeClr val="accent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pPr lvl="1"/>
            <a:endParaRPr lang="en-US" sz="1734" dirty="0">
              <a:solidFill>
                <a:schemeClr val="tx1"/>
              </a:solidFill>
            </a:endParaRPr>
          </a:p>
        </p:txBody>
      </p:sp>
    </p:spTree>
    <p:extLst>
      <p:ext uri="{BB962C8B-B14F-4D97-AF65-F5344CB8AC3E}">
        <p14:creationId xmlns:p14="http://schemas.microsoft.com/office/powerpoint/2010/main" val="335574854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2293</Words>
  <Application>Microsoft Office PowerPoint</Application>
  <PresentationFormat>Widescreen</PresentationFormat>
  <Paragraphs>359</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Avenir Roman</vt:lpstr>
      <vt:lpstr>Calibri</vt:lpstr>
      <vt:lpstr>Calibri Light</vt:lpstr>
      <vt:lpstr>Helvetica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Pennymon</dc:creator>
  <cp:lastModifiedBy>Jeff Jones</cp:lastModifiedBy>
  <cp:revision>58</cp:revision>
  <dcterms:created xsi:type="dcterms:W3CDTF">2016-07-05T20:05:20Z</dcterms:created>
  <dcterms:modified xsi:type="dcterms:W3CDTF">2016-10-06T15:06:42Z</dcterms:modified>
</cp:coreProperties>
</file>